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handoutMasterIdLst>
    <p:handoutMasterId r:id="rId57"/>
  </p:handoutMasterIdLst>
  <p:sldIdLst>
    <p:sldId id="360" r:id="rId2"/>
    <p:sldId id="402" r:id="rId3"/>
    <p:sldId id="436" r:id="rId4"/>
    <p:sldId id="434" r:id="rId5"/>
    <p:sldId id="438" r:id="rId6"/>
    <p:sldId id="447" r:id="rId7"/>
    <p:sldId id="448" r:id="rId8"/>
    <p:sldId id="449" r:id="rId9"/>
    <p:sldId id="452" r:id="rId10"/>
    <p:sldId id="450" r:id="rId11"/>
    <p:sldId id="453" r:id="rId12"/>
    <p:sldId id="454" r:id="rId13"/>
    <p:sldId id="451" r:id="rId14"/>
    <p:sldId id="458" r:id="rId15"/>
    <p:sldId id="455" r:id="rId16"/>
    <p:sldId id="456" r:id="rId17"/>
    <p:sldId id="457" r:id="rId18"/>
    <p:sldId id="459" r:id="rId19"/>
    <p:sldId id="469" r:id="rId20"/>
    <p:sldId id="470" r:id="rId21"/>
    <p:sldId id="471" r:id="rId22"/>
    <p:sldId id="472" r:id="rId23"/>
    <p:sldId id="486" r:id="rId24"/>
    <p:sldId id="487" r:id="rId25"/>
    <p:sldId id="488" r:id="rId26"/>
    <p:sldId id="489" r:id="rId27"/>
    <p:sldId id="490" r:id="rId28"/>
    <p:sldId id="491" r:id="rId29"/>
    <p:sldId id="473" r:id="rId30"/>
    <p:sldId id="474" r:id="rId31"/>
    <p:sldId id="475" r:id="rId32"/>
    <p:sldId id="476" r:id="rId33"/>
    <p:sldId id="477" r:id="rId34"/>
    <p:sldId id="478" r:id="rId35"/>
    <p:sldId id="437" r:id="rId36"/>
    <p:sldId id="479" r:id="rId37"/>
    <p:sldId id="480" r:id="rId38"/>
    <p:sldId id="492" r:id="rId39"/>
    <p:sldId id="500" r:id="rId40"/>
    <p:sldId id="482" r:id="rId41"/>
    <p:sldId id="493" r:id="rId42"/>
    <p:sldId id="485" r:id="rId43"/>
    <p:sldId id="483" r:id="rId44"/>
    <p:sldId id="484" r:id="rId45"/>
    <p:sldId id="441" r:id="rId46"/>
    <p:sldId id="495" r:id="rId47"/>
    <p:sldId id="499" r:id="rId48"/>
    <p:sldId id="496" r:id="rId49"/>
    <p:sldId id="497" r:id="rId50"/>
    <p:sldId id="498" r:id="rId51"/>
    <p:sldId id="443" r:id="rId52"/>
    <p:sldId id="444" r:id="rId53"/>
    <p:sldId id="428" r:id="rId54"/>
    <p:sldId id="468"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ying Zhu" initials="WZ" lastIdx="0" clrIdx="0"/>
  <p:cmAuthor id="2" name="Margaret Kim" initials="MK" lastIdx="1" clrIdx="1">
    <p:extLst>
      <p:ext uri="{19B8F6BF-5375-455C-9EA6-DF929625EA0E}">
        <p15:presenceInfo xmlns:p15="http://schemas.microsoft.com/office/powerpoint/2012/main" userId="Margaret K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56754"/>
    <a:srgbClr val="2DAF88"/>
    <a:srgbClr val="1D2529"/>
    <a:srgbClr val="003F40"/>
    <a:srgbClr val="F2F2F2"/>
    <a:srgbClr val="EAEAEA"/>
    <a:srgbClr val="2B373F"/>
    <a:srgbClr val="0096CD"/>
    <a:srgbClr val="556E7D"/>
    <a:srgbClr val="64D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079" autoAdjust="0"/>
  </p:normalViewPr>
  <p:slideViewPr>
    <p:cSldViewPr snapToObjects="1">
      <p:cViewPr varScale="1">
        <p:scale>
          <a:sx n="100" d="100"/>
          <a:sy n="100" d="100"/>
        </p:scale>
        <p:origin x="876" y="72"/>
      </p:cViewPr>
      <p:guideLst/>
    </p:cSldViewPr>
  </p:slideViewPr>
  <p:outlineViewPr>
    <p:cViewPr>
      <p:scale>
        <a:sx n="33" d="100"/>
        <a:sy n="33" d="100"/>
      </p:scale>
      <p:origin x="0" y="-29328"/>
    </p:cViewPr>
  </p:outlineViewPr>
  <p:notesTextViewPr>
    <p:cViewPr>
      <p:scale>
        <a:sx n="1" d="1"/>
        <a:sy n="1" d="1"/>
      </p:scale>
      <p:origin x="0" y="0"/>
    </p:cViewPr>
  </p:notesTextViewPr>
  <p:sorterViewPr>
    <p:cViewPr>
      <p:scale>
        <a:sx n="66" d="100"/>
        <a:sy n="66" d="100"/>
      </p:scale>
      <p:origin x="0" y="0"/>
    </p:cViewPr>
  </p:sorterViewPr>
  <p:notesViewPr>
    <p:cSldViewPr snapToObjects="1">
      <p:cViewPr varScale="1">
        <p:scale>
          <a:sx n="96" d="100"/>
          <a:sy n="96" d="100"/>
        </p:scale>
        <p:origin x="364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36B8549-BF3A-4C37-97DD-BA85D1174302}" type="datetimeFigureOut">
              <a:rPr lang="en-US" smtClean="0"/>
              <a:t>31/01/2019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1DA170C-2452-4A00-879D-AF40CDFB3DE4}" type="slidenum">
              <a:rPr lang="en-US" smtClean="0"/>
              <a:t>‹#›</a:t>
            </a:fld>
            <a:endParaRPr lang="en-US"/>
          </a:p>
        </p:txBody>
      </p:sp>
    </p:spTree>
    <p:extLst>
      <p:ext uri="{BB962C8B-B14F-4D97-AF65-F5344CB8AC3E}">
        <p14:creationId xmlns:p14="http://schemas.microsoft.com/office/powerpoint/2010/main" val="12823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2CCDB36-039D-1C4C-A35B-7671275203E6}" type="datetimeFigureOut">
              <a:rPr lang="en-US" smtClean="0"/>
              <a:t>31/01/2019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E0C098-DAE3-6C46-B223-F805D61D532E}" type="slidenum">
              <a:rPr lang="en-US" smtClean="0"/>
              <a:t>‹#›</a:t>
            </a:fld>
            <a:endParaRPr lang="en-US"/>
          </a:p>
        </p:txBody>
      </p:sp>
    </p:spTree>
    <p:extLst>
      <p:ext uri="{BB962C8B-B14F-4D97-AF65-F5344CB8AC3E}">
        <p14:creationId xmlns:p14="http://schemas.microsoft.com/office/powerpoint/2010/main" val="65552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nternational.gc.ca/controls-controles/softwood-bois_oeuvre/index.aspx?lang=e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bsa-asfc.gc.ca/trade-commerce/tariff-tarif/2017/01-99/countries-pays-eng.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ACE0C098-DAE3-6C46-B223-F805D61D532E}" type="slidenum">
              <a:rPr lang="en-US" smtClean="0"/>
              <a:t>1</a:t>
            </a:fld>
            <a:endParaRPr lang="en-US"/>
          </a:p>
        </p:txBody>
      </p:sp>
    </p:spTree>
    <p:extLst>
      <p:ext uri="{BB962C8B-B14F-4D97-AF65-F5344CB8AC3E}">
        <p14:creationId xmlns:p14="http://schemas.microsoft.com/office/powerpoint/2010/main" val="201397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 Notes:</a:t>
            </a:r>
          </a:p>
          <a:p>
            <a:endParaRPr lang="en-US" u="sng" dirty="0" smtClean="0"/>
          </a:p>
          <a:p>
            <a:pPr marL="174708" indent="-174708">
              <a:buFont typeface="Arial" panose="020B0604020202020204" pitchFamily="34" charset="0"/>
              <a:buChar char="•"/>
            </a:pPr>
            <a:r>
              <a:rPr lang="en-US" dirty="0" smtClean="0"/>
              <a:t>The </a:t>
            </a:r>
            <a:r>
              <a:rPr lang="en-US" dirty="0"/>
              <a:t>Governor-in-Council (i.e., the Federal Cabinet) has the authority to impose </a:t>
            </a:r>
            <a:r>
              <a:rPr lang="en-US" dirty="0" smtClean="0"/>
              <a:t>safeguards</a:t>
            </a:r>
            <a:r>
              <a:rPr lang="en-US" baseline="0" dirty="0" smtClean="0"/>
              <a:t> in Canada. </a:t>
            </a:r>
            <a:endParaRPr lang="en-US" dirty="0" smtClean="0"/>
          </a:p>
          <a:p>
            <a:pPr marL="174708" indent="-174708">
              <a:buFont typeface="Arial" panose="020B0604020202020204" pitchFamily="34" charset="0"/>
              <a:buChar char="•"/>
            </a:pPr>
            <a:r>
              <a:rPr lang="en-US" dirty="0" smtClean="0"/>
              <a:t>On </a:t>
            </a:r>
            <a:r>
              <a:rPr lang="en-US" dirty="0"/>
              <a:t>a provisional basis and only in the form of a surtax, after a report by the Minister of Finance, in “critical circumstances” for up to 200 days, </a:t>
            </a:r>
            <a:r>
              <a:rPr lang="en-US" dirty="0" smtClean="0"/>
              <a:t>or</a:t>
            </a:r>
            <a:r>
              <a:rPr lang="en-US" baseline="0" dirty="0" smtClean="0"/>
              <a:t> f</a:t>
            </a:r>
            <a:r>
              <a:rPr lang="en-US" dirty="0" smtClean="0"/>
              <a:t>ollowing </a:t>
            </a:r>
            <a:r>
              <a:rPr lang="en-US" dirty="0"/>
              <a:t>an inquiry by the CITT, for up to </a:t>
            </a:r>
            <a:r>
              <a:rPr lang="en-US" b="1" dirty="0"/>
              <a:t>4 years</a:t>
            </a:r>
            <a:r>
              <a:rPr lang="en-US" dirty="0"/>
              <a:t> (which can be extended once for a further 4 year period</a:t>
            </a:r>
            <a:r>
              <a:rPr lang="en-US" dirty="0" smtClean="0"/>
              <a:t>).</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effectLst/>
              </a:rPr>
              <a:t>The Agreement on Safeguards (“SG Agreement”) sets forth the rules for application of safeguard measures pursuant to Article XIX of GATT 1994. Safeguard measures are defined as </a:t>
            </a:r>
            <a:r>
              <a:rPr lang="en-US" b="1" dirty="0" smtClean="0">
                <a:effectLst/>
              </a:rPr>
              <a:t>“emergency”</a:t>
            </a:r>
            <a:r>
              <a:rPr lang="en-US" dirty="0" smtClean="0">
                <a:effectLst/>
              </a:rPr>
              <a:t> actions with respect to </a:t>
            </a:r>
            <a:r>
              <a:rPr lang="en-US" b="1" dirty="0" smtClean="0">
                <a:effectLst/>
              </a:rPr>
              <a:t>increased imports of particular products</a:t>
            </a:r>
            <a:r>
              <a:rPr lang="en-US" dirty="0" smtClean="0">
                <a:effectLst/>
              </a:rPr>
              <a:t>, where such imports have </a:t>
            </a:r>
            <a:r>
              <a:rPr lang="en-US" b="1" dirty="0" smtClean="0">
                <a:effectLst/>
              </a:rPr>
              <a:t>caused or threaten to cause serious injury</a:t>
            </a:r>
            <a:r>
              <a:rPr lang="en-US" dirty="0" smtClean="0">
                <a:effectLst/>
              </a:rPr>
              <a:t> to the importing Member's domestic industry.</a:t>
            </a:r>
          </a:p>
          <a:p>
            <a:pPr marL="174708" indent="-174708">
              <a:buFont typeface="Arial" panose="020B0604020202020204" pitchFamily="34" charset="0"/>
              <a:buChar char="•"/>
            </a:pPr>
            <a:r>
              <a:rPr lang="en-US" dirty="0" smtClean="0">
                <a:effectLst/>
              </a:rPr>
              <a:t>The SG Agreement was negotiated in large part because GATT contracting parties increasingly had been applying a variety of so-called </a:t>
            </a:r>
            <a:r>
              <a:rPr lang="en-US" b="1" dirty="0" smtClean="0">
                <a:effectLst/>
              </a:rPr>
              <a:t>“grey area” measures</a:t>
            </a:r>
            <a:r>
              <a:rPr lang="en-US" dirty="0" smtClean="0">
                <a:effectLst/>
              </a:rPr>
              <a:t> (bilateral voluntary export restraints, orderly marketing agreements, and similar measures) to limit imports of certain products. [NTD: if you want to elaborate more on the history of the measures]</a:t>
            </a:r>
            <a:r>
              <a:rPr lang="en-US" baseline="0" dirty="0" smtClean="0">
                <a:effectLst/>
              </a:rPr>
              <a:t>. </a:t>
            </a:r>
            <a:r>
              <a:rPr lang="en-US" dirty="0" smtClean="0">
                <a:effectLst/>
              </a:rPr>
              <a:t>These measures were not imposed pursuant to Article XIX, and thus were not subject to multilateral discipline through the GATT, and the legality of such measures under the GATT was doubtful. The Agreement now clearly prohibits such measures, and has specific provisions for eliminating those that were in place at the time the WTO Agreement entered into force. </a:t>
            </a:r>
          </a:p>
          <a:p>
            <a:pPr marL="174708" indent="-174708">
              <a:buFont typeface="Arial" panose="020B0604020202020204" pitchFamily="34" charset="0"/>
              <a:buChar char="•"/>
            </a:pPr>
            <a:r>
              <a:rPr lang="en-US" dirty="0" smtClean="0">
                <a:effectLst/>
              </a:rPr>
              <a:t>Talk</a:t>
            </a:r>
            <a:r>
              <a:rPr lang="en-US" baseline="0" dirty="0" smtClean="0">
                <a:effectLst/>
              </a:rPr>
              <a:t> about how the steel quota import has been set based on the historical volume (included the steel imports to Canada – top 10 sources by country from National Post). </a:t>
            </a:r>
            <a:endParaRPr lang="en-US" dirty="0"/>
          </a:p>
          <a:p>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10</a:t>
            </a:fld>
            <a:endParaRPr lang="en-US"/>
          </a:p>
        </p:txBody>
      </p:sp>
    </p:spTree>
    <p:extLst>
      <p:ext uri="{BB962C8B-B14F-4D97-AF65-F5344CB8AC3E}">
        <p14:creationId xmlns:p14="http://schemas.microsoft.com/office/powerpoint/2010/main" val="3091321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tx1"/>
                </a:solidFill>
              </a:rPr>
              <a:t>Note: </a:t>
            </a:r>
            <a:r>
              <a:rPr lang="en-US" dirty="0">
                <a:solidFill>
                  <a:schemeClr val="tx1"/>
                </a:solidFill>
              </a:rPr>
              <a:t>there may be goods under the listed HS number that </a:t>
            </a:r>
            <a:r>
              <a:rPr lang="en-US" b="1" dirty="0">
                <a:solidFill>
                  <a:schemeClr val="tx1"/>
                </a:solidFill>
              </a:rPr>
              <a:t>do not </a:t>
            </a:r>
            <a:r>
              <a:rPr lang="en-US" dirty="0">
                <a:solidFill>
                  <a:schemeClr val="tx1"/>
                </a:solidFill>
              </a:rPr>
              <a:t>fall within the product definition, or goods that are imported under a HS number that is not listed but that fall within the product definition </a:t>
            </a:r>
          </a:p>
          <a:p>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11</a:t>
            </a:fld>
            <a:endParaRPr lang="en-US"/>
          </a:p>
        </p:txBody>
      </p:sp>
    </p:spTree>
    <p:extLst>
      <p:ext uri="{BB962C8B-B14F-4D97-AF65-F5344CB8AC3E}">
        <p14:creationId xmlns:p14="http://schemas.microsoft.com/office/powerpoint/2010/main" val="58808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 Notes</a:t>
            </a:r>
          </a:p>
          <a:p>
            <a:pPr marL="174708" indent="-174708">
              <a:buFont typeface="Arial" panose="020B0604020202020204" pitchFamily="34" charset="0"/>
              <a:buChar char="•"/>
            </a:pPr>
            <a:r>
              <a:rPr lang="en-US" dirty="0"/>
              <a:t>There are countries excluded: </a:t>
            </a:r>
            <a:endParaRPr lang="en-US" sz="1100" dirty="0"/>
          </a:p>
          <a:p>
            <a:pPr marL="640594" lvl="1" indent="-174708">
              <a:buFont typeface="Wingdings" panose="05000000000000000000" pitchFamily="2" charset="2"/>
              <a:buChar char="Ø"/>
            </a:pPr>
            <a:r>
              <a:rPr lang="en-US" dirty="0"/>
              <a:t>United States (already subject to countermeasures)</a:t>
            </a:r>
            <a:endParaRPr lang="en-US" sz="1100" dirty="0"/>
          </a:p>
          <a:p>
            <a:pPr marL="640594" lvl="1" indent="-174708">
              <a:buFont typeface="Wingdings" panose="05000000000000000000" pitchFamily="2" charset="2"/>
              <a:buChar char="Ø"/>
            </a:pPr>
            <a:r>
              <a:rPr lang="en-US" dirty="0"/>
              <a:t>Mexico (except for energy tubular products and wire rod)</a:t>
            </a:r>
            <a:endParaRPr lang="en-US" sz="1100" dirty="0"/>
          </a:p>
          <a:p>
            <a:pPr marL="640594" lvl="1" indent="-174708">
              <a:buFont typeface="Wingdings" panose="05000000000000000000" pitchFamily="2" charset="2"/>
              <a:buChar char="Ø"/>
            </a:pPr>
            <a:r>
              <a:rPr lang="en-US" dirty="0"/>
              <a:t>Chile</a:t>
            </a:r>
            <a:endParaRPr lang="en-US" sz="1100" dirty="0"/>
          </a:p>
          <a:p>
            <a:pPr marL="640594" lvl="1" indent="-174708">
              <a:buFont typeface="Wingdings" panose="05000000000000000000" pitchFamily="2" charset="2"/>
              <a:buChar char="Ø"/>
            </a:pPr>
            <a:r>
              <a:rPr lang="en-US" dirty="0"/>
              <a:t>Israel and other beneficiaries of the Canada-Israel Free Trade Agreement</a:t>
            </a:r>
            <a:endParaRPr lang="en-US" sz="1100" dirty="0"/>
          </a:p>
          <a:p>
            <a:pPr marL="640594" lvl="1" indent="-174708">
              <a:buFont typeface="Wingdings" panose="05000000000000000000" pitchFamily="2" charset="2"/>
              <a:buChar char="Ø"/>
            </a:pPr>
            <a:r>
              <a:rPr lang="en-US" dirty="0"/>
              <a:t>Most developing countries (i.e. Countries that qualify for the General Preferential Tariff, </a:t>
            </a:r>
            <a:r>
              <a:rPr lang="en-US" i="1" dirty="0"/>
              <a:t>except rebar imports from Vietnam which are subject to provisional safeguards</a:t>
            </a:r>
            <a:r>
              <a:rPr lang="en-US" dirty="0"/>
              <a:t>)</a:t>
            </a:r>
            <a:endParaRPr lang="en-US" sz="1100" dirty="0"/>
          </a:p>
          <a:p>
            <a:endParaRPr u="sng" dirty="0"/>
          </a:p>
        </p:txBody>
      </p:sp>
      <p:sp>
        <p:nvSpPr>
          <p:cNvPr id="4" name="Slide Number Placeholder 3"/>
          <p:cNvSpPr>
            <a:spLocks noGrp="1"/>
          </p:cNvSpPr>
          <p:nvPr>
            <p:ph type="sldNum" sz="quarter" idx="10"/>
          </p:nvPr>
        </p:nvSpPr>
        <p:spPr/>
        <p:txBody>
          <a:bodyPr/>
          <a:lstStyle/>
          <a:p>
            <a:fld id="{ACE0C098-DAE3-6C46-B223-F805D61D532E}" type="slidenum">
              <a:rPr lang="en-US" smtClean="0"/>
              <a:t>12</a:t>
            </a:fld>
            <a:endParaRPr lang="en-US"/>
          </a:p>
        </p:txBody>
      </p:sp>
    </p:spTree>
    <p:extLst>
      <p:ext uri="{BB962C8B-B14F-4D97-AF65-F5344CB8AC3E}">
        <p14:creationId xmlns:p14="http://schemas.microsoft.com/office/powerpoint/2010/main" val="949285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Speaking Notes:</a:t>
            </a:r>
          </a:p>
          <a:p>
            <a:pPr marL="174708" indent="-174708" defTabSz="931774">
              <a:buFont typeface="Arial" panose="020B0604020202020204" pitchFamily="34" charset="0"/>
              <a:buChar char="•"/>
              <a:defRPr/>
            </a:pPr>
            <a:r>
              <a:rPr lang="en-US" dirty="0"/>
              <a:t>This chart shows the key dates in global safeguard action taking place at the Canadian International Trade Tribunal. </a:t>
            </a:r>
          </a:p>
          <a:p>
            <a:endParaRPr lang="en-CA" dirty="0"/>
          </a:p>
        </p:txBody>
      </p:sp>
      <p:sp>
        <p:nvSpPr>
          <p:cNvPr id="4" name="Slide Number Placeholder 3"/>
          <p:cNvSpPr>
            <a:spLocks noGrp="1"/>
          </p:cNvSpPr>
          <p:nvPr>
            <p:ph type="sldNum" sz="quarter" idx="5"/>
          </p:nvPr>
        </p:nvSpPr>
        <p:spPr/>
        <p:txBody>
          <a:bodyPr/>
          <a:lstStyle/>
          <a:p>
            <a:fld id="{ACE0C098-DAE3-6C46-B223-F805D61D532E}" type="slidenum">
              <a:rPr lang="en-US" smtClean="0"/>
              <a:t>13</a:t>
            </a:fld>
            <a:endParaRPr lang="en-US"/>
          </a:p>
        </p:txBody>
      </p:sp>
    </p:spTree>
    <p:extLst>
      <p:ext uri="{BB962C8B-B14F-4D97-AF65-F5344CB8AC3E}">
        <p14:creationId xmlns:p14="http://schemas.microsoft.com/office/powerpoint/2010/main" val="2214667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imports surpass the access quantity for the product and period, subsequent imports are subject to a 25% surtax within that 50-day period, until the start of the next 50-day period. The 50-day periods are as follows: </a:t>
            </a:r>
          </a:p>
          <a:p>
            <a:pPr marL="640594" lvl="1" indent="-174708">
              <a:buFont typeface="Arial" panose="020B0604020202020204" pitchFamily="34" charset="0"/>
              <a:buChar char="•"/>
            </a:pPr>
            <a:r>
              <a:rPr lang="en-US" dirty="0"/>
              <a:t>October 25 to December 13, 2018 </a:t>
            </a:r>
          </a:p>
          <a:p>
            <a:pPr marL="640594" lvl="1" indent="-174708">
              <a:buFont typeface="Arial" panose="020B0604020202020204" pitchFamily="34" charset="0"/>
              <a:buChar char="•"/>
            </a:pPr>
            <a:r>
              <a:rPr lang="en-US" dirty="0"/>
              <a:t>December 14, 2018 to February 1, 2019 </a:t>
            </a:r>
          </a:p>
          <a:p>
            <a:pPr marL="640594" lvl="1" indent="-174708">
              <a:buFont typeface="Arial" panose="020B0604020202020204" pitchFamily="34" charset="0"/>
              <a:buChar char="•"/>
            </a:pPr>
            <a:r>
              <a:rPr lang="en-US" dirty="0"/>
              <a:t>February 2 to March 23, 2019 </a:t>
            </a:r>
          </a:p>
          <a:p>
            <a:pPr marL="640594" lvl="1" indent="-174708">
              <a:buFont typeface="Arial" panose="020B0604020202020204" pitchFamily="34" charset="0"/>
              <a:buChar char="•"/>
            </a:pPr>
            <a:r>
              <a:rPr lang="en-US" dirty="0"/>
              <a:t>March 24 to May 12, 2019</a:t>
            </a:r>
          </a:p>
          <a:p>
            <a:pPr defTabSz="931774">
              <a:defRPr/>
            </a:pPr>
            <a:endParaRPr lang="en-US" dirty="0"/>
          </a:p>
          <a:p>
            <a:r>
              <a:rPr lang="en-US" sz="2600" dirty="0"/>
              <a:t>Importantly, the Government has also established limits to the </a:t>
            </a:r>
            <a:r>
              <a:rPr lang="en-US" sz="2600" b="1" dirty="0"/>
              <a:t>total access quantity </a:t>
            </a:r>
            <a:r>
              <a:rPr lang="en-US" sz="2600" dirty="0"/>
              <a:t>that can be imported </a:t>
            </a:r>
            <a:r>
              <a:rPr lang="en-US" sz="2600" b="1" dirty="0"/>
              <a:t>from a single country, by product, over the 200-day period</a:t>
            </a:r>
            <a:r>
              <a:rPr lang="en-US" sz="2600" dirty="0"/>
              <a:t>. </a:t>
            </a:r>
          </a:p>
          <a:p>
            <a:pPr lvl="1"/>
            <a:r>
              <a:rPr lang="en-US" sz="2600" dirty="0"/>
              <a:t>E.g.: imports from any individual country of energy tubular products may not exceed 23% of the total 200-day quota amount (59,200.16 </a:t>
            </a:r>
            <a:r>
              <a:rPr lang="en-US" sz="2600" dirty="0" err="1"/>
              <a:t>tonnes</a:t>
            </a:r>
            <a:r>
              <a:rPr lang="en-US" sz="2600" dirty="0"/>
              <a:t>) during the 200-day provisional period. If imports from a single country exceed this “country limit”, the 25% surtax will apply for the remainder of the 200-day provisional period to imports from that country for that product.</a:t>
            </a:r>
          </a:p>
          <a:p>
            <a:pPr defTabSz="931774">
              <a:defRPr/>
            </a:pPr>
            <a:endParaRPr lang="en-US" dirty="0"/>
          </a:p>
          <a:p>
            <a:pPr defTabSz="931774">
              <a:defRPr/>
            </a:pPr>
            <a:r>
              <a:rPr lang="en-US" dirty="0"/>
              <a:t>Unused access quantity in a given 50-day period carries over into the next 50-day period.</a:t>
            </a:r>
          </a:p>
          <a:p>
            <a:endParaRPr lang="en-CA" dirty="0"/>
          </a:p>
        </p:txBody>
      </p:sp>
      <p:sp>
        <p:nvSpPr>
          <p:cNvPr id="4" name="Slide Number Placeholder 3"/>
          <p:cNvSpPr>
            <a:spLocks noGrp="1"/>
          </p:cNvSpPr>
          <p:nvPr>
            <p:ph type="sldNum" sz="quarter" idx="5"/>
          </p:nvPr>
        </p:nvSpPr>
        <p:spPr/>
        <p:txBody>
          <a:bodyPr/>
          <a:lstStyle/>
          <a:p>
            <a:fld id="{ACE0C098-DAE3-6C46-B223-F805D61D532E}" type="slidenum">
              <a:rPr lang="en-US" smtClean="0"/>
              <a:t>14</a:t>
            </a:fld>
            <a:endParaRPr lang="en-US"/>
          </a:p>
        </p:txBody>
      </p:sp>
    </p:spTree>
    <p:extLst>
      <p:ext uri="{BB962C8B-B14F-4D97-AF65-F5344CB8AC3E}">
        <p14:creationId xmlns:p14="http://schemas.microsoft.com/office/powerpoint/2010/main" val="1513831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smtClean="0"/>
              <a:t>Speaking Notes: </a:t>
            </a:r>
          </a:p>
          <a:p>
            <a:pPr defTabSz="931774">
              <a:defRPr/>
            </a:pPr>
            <a:r>
              <a:rPr lang="en-US" dirty="0" smtClean="0"/>
              <a:t>This chart shows </a:t>
            </a:r>
            <a:r>
              <a:rPr lang="en-US" smtClean="0"/>
              <a:t>an example of how </a:t>
            </a:r>
          </a:p>
          <a:p>
            <a:pPr defTabSz="931774">
              <a:defRPr/>
            </a:pPr>
            <a:r>
              <a:rPr lang="en-US" dirty="0" smtClean="0"/>
              <a:t>Under </a:t>
            </a:r>
            <a:r>
              <a:rPr lang="en-US" dirty="0"/>
              <a:t>this system, the Government has set a total</a:t>
            </a:r>
            <a:r>
              <a:rPr lang="en-US" b="1" dirty="0"/>
              <a:t> access quantity</a:t>
            </a:r>
            <a:r>
              <a:rPr lang="en-US" dirty="0"/>
              <a:t> (</a:t>
            </a:r>
            <a:r>
              <a:rPr lang="en-US" dirty="0" err="1"/>
              <a:t>tonnes</a:t>
            </a:r>
            <a:r>
              <a:rPr lang="en-US" dirty="0"/>
              <a:t>) for each category of steel product imported in the 200-day provisional safeguard period. The access quantity is based on the average volume of imports over a similar period covered by the provisional safeguard in the years 2015-2016, 2016-2017 and 2017-2018. Each access quantity is divided evenly into four 50-day periods, and administered in accordance with the following rules.</a:t>
            </a:r>
          </a:p>
          <a:p>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15</a:t>
            </a:fld>
            <a:endParaRPr lang="en-US"/>
          </a:p>
        </p:txBody>
      </p:sp>
    </p:spTree>
    <p:extLst>
      <p:ext uri="{BB962C8B-B14F-4D97-AF65-F5344CB8AC3E}">
        <p14:creationId xmlns:p14="http://schemas.microsoft.com/office/powerpoint/2010/main" val="296364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Under this system, the Government has set a total</a:t>
            </a:r>
            <a:r>
              <a:rPr lang="en-US" b="1" dirty="0"/>
              <a:t> access quantity</a:t>
            </a:r>
            <a:r>
              <a:rPr lang="en-US" dirty="0"/>
              <a:t> (</a:t>
            </a:r>
            <a:r>
              <a:rPr lang="en-US" dirty="0" err="1"/>
              <a:t>tonnes</a:t>
            </a:r>
            <a:r>
              <a:rPr lang="en-US" dirty="0"/>
              <a:t>) for each category of steel product imported in the 200-day provisional safeguard period. The access quantity is based on the average volume of imports over a similar period covered by the provisional safeguard in the years 2015-2016, 2016-2017 and 2017-2018. Each access quantity is divided evenly into four 50-day periods, and administered in accordance with the following rules.</a:t>
            </a:r>
          </a:p>
          <a:p>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16</a:t>
            </a:fld>
            <a:endParaRPr lang="en-US"/>
          </a:p>
        </p:txBody>
      </p:sp>
    </p:spTree>
    <p:extLst>
      <p:ext uri="{BB962C8B-B14F-4D97-AF65-F5344CB8AC3E}">
        <p14:creationId xmlns:p14="http://schemas.microsoft.com/office/powerpoint/2010/main" val="16464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Under this system, the Government has set a total</a:t>
            </a:r>
            <a:r>
              <a:rPr lang="en-US" b="1" dirty="0"/>
              <a:t> access quantity</a:t>
            </a:r>
            <a:r>
              <a:rPr lang="en-US" dirty="0"/>
              <a:t> (</a:t>
            </a:r>
            <a:r>
              <a:rPr lang="en-US" dirty="0" err="1"/>
              <a:t>tonnes</a:t>
            </a:r>
            <a:r>
              <a:rPr lang="en-US" dirty="0"/>
              <a:t>) for each category of steel product imported in the 200-day provisional safeguard period. The access quantity is based on the average volume of imports over a similar period covered by the provisional safeguard in the years 2015-2016, 2016-2017 and 2017-2018. Each access quantity is divided evenly into four 50-day periods, and administered in accordance with the following rules.</a:t>
            </a:r>
          </a:p>
          <a:p>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17</a:t>
            </a:fld>
            <a:endParaRPr lang="en-US"/>
          </a:p>
        </p:txBody>
      </p:sp>
    </p:spTree>
    <p:extLst>
      <p:ext uri="{BB962C8B-B14F-4D97-AF65-F5344CB8AC3E}">
        <p14:creationId xmlns:p14="http://schemas.microsoft.com/office/powerpoint/2010/main" val="1657841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18</a:t>
            </a:fld>
            <a:endParaRPr lang="en-US"/>
          </a:p>
        </p:txBody>
      </p:sp>
    </p:spTree>
    <p:extLst>
      <p:ext uri="{BB962C8B-B14F-4D97-AF65-F5344CB8AC3E}">
        <p14:creationId xmlns:p14="http://schemas.microsoft.com/office/powerpoint/2010/main" val="888065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ACE0C098-DAE3-6C46-B223-F805D61D532E}" type="slidenum">
              <a:rPr lang="en-US" smtClean="0"/>
              <a:t>21</a:t>
            </a:fld>
            <a:endParaRPr lang="en-US"/>
          </a:p>
        </p:txBody>
      </p:sp>
    </p:spTree>
    <p:extLst>
      <p:ext uri="{BB962C8B-B14F-4D97-AF65-F5344CB8AC3E}">
        <p14:creationId xmlns:p14="http://schemas.microsoft.com/office/powerpoint/2010/main" val="2322730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Speaking Notes </a:t>
            </a:r>
          </a:p>
          <a:p>
            <a:endParaRPr lang="en-US" b="1" u="sng" dirty="0"/>
          </a:p>
          <a:p>
            <a:pPr marL="174708" indent="-174708">
              <a:buFont typeface="Arial" panose="020B0604020202020204" pitchFamily="34" charset="0"/>
              <a:buChar char="•"/>
            </a:pPr>
            <a:r>
              <a:rPr lang="en-US" dirty="0"/>
              <a:t>Procurement, particularly from international sources, is a critical step in any joint venture project. </a:t>
            </a:r>
          </a:p>
          <a:p>
            <a:pPr marL="174708" indent="-174708">
              <a:buFont typeface="Arial" panose="020B0604020202020204" pitchFamily="34" charset="0"/>
              <a:buChar char="•"/>
            </a:pPr>
            <a:r>
              <a:rPr lang="en-US" dirty="0"/>
              <a:t>Trade issues have come to dominate headlines in recent months – volatility, rapid change, and political decision making that creates chaos for supply chain managers. </a:t>
            </a:r>
          </a:p>
          <a:p>
            <a:pPr marL="174708" indent="-174708">
              <a:buFont typeface="Arial" panose="020B0604020202020204" pitchFamily="34" charset="0"/>
              <a:buChar char="•"/>
            </a:pPr>
            <a:r>
              <a:rPr lang="en-US" dirty="0"/>
              <a:t>Hard to keep track of what is going on, let alone look ahead to how you can strategize and manage the risks created by an uncertain global trade environment.</a:t>
            </a:r>
          </a:p>
          <a:p>
            <a:pPr marL="174708" indent="-174708">
              <a:buFont typeface="Arial" panose="020B0604020202020204" pitchFamily="34" charset="0"/>
              <a:buChar char="•"/>
            </a:pPr>
            <a:r>
              <a:rPr lang="en-US" dirty="0"/>
              <a:t>I'm going to explain some of the recent developments in international trade, but through the lens of how they affect your business in the energy law sector. </a:t>
            </a:r>
          </a:p>
          <a:p>
            <a:endParaRPr lang="en-US" dirty="0" smtClean="0"/>
          </a:p>
        </p:txBody>
      </p:sp>
      <p:sp>
        <p:nvSpPr>
          <p:cNvPr id="4" name="Slide Number Placeholder 3"/>
          <p:cNvSpPr>
            <a:spLocks noGrp="1"/>
          </p:cNvSpPr>
          <p:nvPr>
            <p:ph type="sldNum" sz="quarter" idx="10"/>
          </p:nvPr>
        </p:nvSpPr>
        <p:spPr/>
        <p:txBody>
          <a:bodyPr/>
          <a:lstStyle/>
          <a:p>
            <a:fld id="{ACE0C098-DAE3-6C46-B223-F805D61D532E}" type="slidenum">
              <a:rPr lang="en-US" smtClean="0"/>
              <a:t>2</a:t>
            </a:fld>
            <a:endParaRPr lang="en-US"/>
          </a:p>
        </p:txBody>
      </p:sp>
    </p:spTree>
    <p:extLst>
      <p:ext uri="{BB962C8B-B14F-4D97-AF65-F5344CB8AC3E}">
        <p14:creationId xmlns:p14="http://schemas.microsoft.com/office/powerpoint/2010/main" val="269119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current SIMA Measures are imposed on products related to engineering, construction and procurement. </a:t>
            </a:r>
          </a:p>
          <a:p>
            <a:r>
              <a:rPr lang="en-US" dirty="0"/>
              <a:t>Dumping only: 87 (China – 24; Korea – 9; Turkey, U.S. and Chinese Taipei each 4)</a:t>
            </a:r>
          </a:p>
          <a:p>
            <a:r>
              <a:rPr lang="en-US" dirty="0"/>
              <a:t>Countervailing only: 26 (China – 20; India – 3; EU – 1; Oman – 1 and Pakistan – 1)</a:t>
            </a:r>
          </a:p>
          <a:p>
            <a:r>
              <a:rPr lang="en-US" dirty="0"/>
              <a:t>Dumping &amp; countervailing together: 23</a:t>
            </a:r>
          </a:p>
          <a:p>
            <a:r>
              <a:rPr lang="en-US" dirty="0"/>
              <a:t>Subsidy/subsidizing: 6 (1 subsidy case from Korea, which is also a dumping case)</a:t>
            </a:r>
          </a:p>
          <a:p>
            <a:r>
              <a:rPr lang="en-US" dirty="0"/>
              <a:t>Total cases: 119</a:t>
            </a:r>
          </a:p>
          <a:p>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22</a:t>
            </a:fld>
            <a:endParaRPr lang="en-US"/>
          </a:p>
        </p:txBody>
      </p:sp>
    </p:spTree>
    <p:extLst>
      <p:ext uri="{BB962C8B-B14F-4D97-AF65-F5344CB8AC3E}">
        <p14:creationId xmlns:p14="http://schemas.microsoft.com/office/powerpoint/2010/main" val="1753880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a:t>
            </a:r>
            <a:r>
              <a:rPr lang="en-US" baseline="0" dirty="0" smtClean="0"/>
              <a:t> on construction industry by list of cases (subject goods). </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23</a:t>
            </a:fld>
            <a:endParaRPr lang="en-US"/>
          </a:p>
        </p:txBody>
      </p:sp>
    </p:spTree>
    <p:extLst>
      <p:ext uri="{BB962C8B-B14F-4D97-AF65-F5344CB8AC3E}">
        <p14:creationId xmlns:p14="http://schemas.microsoft.com/office/powerpoint/2010/main" val="2281116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list of the current SIMA Measures</a:t>
            </a:r>
            <a:r>
              <a:rPr lang="en-US" baseline="0" dirty="0" smtClean="0"/>
              <a:t> in Force, of the subject goods that would be relevant to the EPC companies (organized in the alphabetical order). Source: CBSA, Import Statistics for SIMA Measures in Force, https://www.cbsa-asfc.gc.ca/sima-lmsi/mif-mev-stats-eng.html.  </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24</a:t>
            </a:fld>
            <a:endParaRPr lang="en-US"/>
          </a:p>
        </p:txBody>
      </p:sp>
    </p:spTree>
    <p:extLst>
      <p:ext uri="{BB962C8B-B14F-4D97-AF65-F5344CB8AC3E}">
        <p14:creationId xmlns:p14="http://schemas.microsoft.com/office/powerpoint/2010/main" val="392518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5"/>
          </p:nvPr>
        </p:nvSpPr>
        <p:spPr/>
        <p:txBody>
          <a:bodyPr/>
          <a:lstStyle/>
          <a:p>
            <a:fld id="{ACE0C098-DAE3-6C46-B223-F805D61D532E}" type="slidenum">
              <a:rPr lang="en-US" smtClean="0"/>
              <a:t>29</a:t>
            </a:fld>
            <a:endParaRPr lang="en-US"/>
          </a:p>
        </p:txBody>
      </p:sp>
    </p:spTree>
    <p:extLst>
      <p:ext uri="{BB962C8B-B14F-4D97-AF65-F5344CB8AC3E}">
        <p14:creationId xmlns:p14="http://schemas.microsoft.com/office/powerpoint/2010/main" val="2103195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Company-specific </a:t>
            </a:r>
            <a:endParaRPr lang="en-CA" b="1" dirty="0"/>
          </a:p>
        </p:txBody>
      </p:sp>
      <p:sp>
        <p:nvSpPr>
          <p:cNvPr id="4" name="Slide Number Placeholder 3"/>
          <p:cNvSpPr>
            <a:spLocks noGrp="1"/>
          </p:cNvSpPr>
          <p:nvPr>
            <p:ph type="sldNum" sz="quarter" idx="5"/>
          </p:nvPr>
        </p:nvSpPr>
        <p:spPr/>
        <p:txBody>
          <a:bodyPr/>
          <a:lstStyle/>
          <a:p>
            <a:fld id="{ACE0C098-DAE3-6C46-B223-F805D61D532E}" type="slidenum">
              <a:rPr lang="en-US" smtClean="0"/>
              <a:t>30</a:t>
            </a:fld>
            <a:endParaRPr lang="en-US"/>
          </a:p>
        </p:txBody>
      </p:sp>
    </p:spTree>
    <p:extLst>
      <p:ext uri="{BB962C8B-B14F-4D97-AF65-F5344CB8AC3E}">
        <p14:creationId xmlns:p14="http://schemas.microsoft.com/office/powerpoint/2010/main" val="1973063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E0C098-DAE3-6C46-B223-F805D61D532E}" type="slidenum">
              <a:rPr lang="en-US" smtClean="0"/>
              <a:t>31</a:t>
            </a:fld>
            <a:endParaRPr lang="en-US"/>
          </a:p>
        </p:txBody>
      </p:sp>
    </p:spTree>
    <p:extLst>
      <p:ext uri="{BB962C8B-B14F-4D97-AF65-F5344CB8AC3E}">
        <p14:creationId xmlns:p14="http://schemas.microsoft.com/office/powerpoint/2010/main" val="101004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E0C098-DAE3-6C46-B223-F805D61D532E}" type="slidenum">
              <a:rPr lang="en-US" smtClean="0"/>
              <a:t>32</a:t>
            </a:fld>
            <a:endParaRPr lang="en-US"/>
          </a:p>
        </p:txBody>
      </p:sp>
    </p:spTree>
    <p:extLst>
      <p:ext uri="{BB962C8B-B14F-4D97-AF65-F5344CB8AC3E}">
        <p14:creationId xmlns:p14="http://schemas.microsoft.com/office/powerpoint/2010/main" val="923116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Indicate that the significance threshold</a:t>
            </a:r>
            <a:r>
              <a:rPr lang="en-CA" baseline="0" dirty="0" smtClean="0"/>
              <a:t> as it presently stands applies to limit review </a:t>
            </a:r>
            <a:r>
              <a:rPr lang="en-CA" baseline="0" dirty="0" err="1" smtClean="0"/>
              <a:t>sougyht</a:t>
            </a:r>
            <a:r>
              <a:rPr lang="en-CA" baseline="0" dirty="0" smtClean="0"/>
              <a:t> by both the </a:t>
            </a:r>
            <a:r>
              <a:rPr lang="en-CA" baseline="0" dirty="0" err="1" smtClean="0"/>
              <a:t>canadian</a:t>
            </a:r>
            <a:r>
              <a:rPr lang="en-CA" baseline="0" dirty="0" smtClean="0"/>
              <a:t> importer (Exporter and project owner) as well as domestic industry. </a:t>
            </a:r>
            <a:endParaRPr lang="en-CA" dirty="0"/>
          </a:p>
        </p:txBody>
      </p:sp>
      <p:sp>
        <p:nvSpPr>
          <p:cNvPr id="4" name="Slide Number Placeholder 3"/>
          <p:cNvSpPr>
            <a:spLocks noGrp="1"/>
          </p:cNvSpPr>
          <p:nvPr>
            <p:ph type="sldNum" sz="quarter" idx="5"/>
          </p:nvPr>
        </p:nvSpPr>
        <p:spPr/>
        <p:txBody>
          <a:bodyPr/>
          <a:lstStyle/>
          <a:p>
            <a:fld id="{ACE0C098-DAE3-6C46-B223-F805D61D532E}" type="slidenum">
              <a:rPr lang="en-US" smtClean="0"/>
              <a:t>33</a:t>
            </a:fld>
            <a:endParaRPr lang="en-US"/>
          </a:p>
        </p:txBody>
      </p:sp>
    </p:spTree>
    <p:extLst>
      <p:ext uri="{BB962C8B-B14F-4D97-AF65-F5344CB8AC3E}">
        <p14:creationId xmlns:p14="http://schemas.microsoft.com/office/powerpoint/2010/main" val="272011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E0C098-DAE3-6C46-B223-F805D61D532E}" type="slidenum">
              <a:rPr lang="en-US" smtClean="0"/>
              <a:t>34</a:t>
            </a:fld>
            <a:endParaRPr lang="en-US"/>
          </a:p>
        </p:txBody>
      </p:sp>
    </p:spTree>
    <p:extLst>
      <p:ext uri="{BB962C8B-B14F-4D97-AF65-F5344CB8AC3E}">
        <p14:creationId xmlns:p14="http://schemas.microsoft.com/office/powerpoint/2010/main" val="1170695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E0C098-DAE3-6C46-B223-F805D61D532E}" type="slidenum">
              <a:rPr lang="en-US" smtClean="0"/>
              <a:t>35</a:t>
            </a:fld>
            <a:endParaRPr lang="en-US"/>
          </a:p>
        </p:txBody>
      </p:sp>
    </p:spTree>
    <p:extLst>
      <p:ext uri="{BB962C8B-B14F-4D97-AF65-F5344CB8AC3E}">
        <p14:creationId xmlns:p14="http://schemas.microsoft.com/office/powerpoint/2010/main" val="407943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ACE0C098-DAE3-6C46-B223-F805D61D532E}" type="slidenum">
              <a:rPr lang="en-US" smtClean="0"/>
              <a:t>3</a:t>
            </a:fld>
            <a:endParaRPr lang="en-US"/>
          </a:p>
        </p:txBody>
      </p:sp>
    </p:spTree>
    <p:extLst>
      <p:ext uri="{BB962C8B-B14F-4D97-AF65-F5344CB8AC3E}">
        <p14:creationId xmlns:p14="http://schemas.microsoft.com/office/powerpoint/2010/main" val="1461462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Speaking Notes: </a:t>
            </a:r>
          </a:p>
          <a:p>
            <a:endParaRPr lang="en-US" dirty="0" smtClean="0"/>
          </a:p>
          <a:p>
            <a:r>
              <a:rPr lang="en-US" dirty="0" smtClean="0"/>
              <a:t>The first round of NAFTA renegotiations began in August 2017. 13</a:t>
            </a:r>
            <a:r>
              <a:rPr lang="en-US" baseline="0" dirty="0" smtClean="0"/>
              <a:t> months later, the U.S. Mexico and Canada reached an agreement called USMCA. </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36</a:t>
            </a:fld>
            <a:endParaRPr lang="en-US"/>
          </a:p>
        </p:txBody>
      </p:sp>
    </p:spTree>
    <p:extLst>
      <p:ext uri="{BB962C8B-B14F-4D97-AF65-F5344CB8AC3E}">
        <p14:creationId xmlns:p14="http://schemas.microsoft.com/office/powerpoint/2010/main" val="771723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a:t>
            </a:r>
            <a:r>
              <a:rPr lang="en-US" u="sng" baseline="0" dirty="0" smtClean="0"/>
              <a:t> Notes </a:t>
            </a:r>
          </a:p>
          <a:p>
            <a:endParaRPr lang="en-US" baseline="0" dirty="0" smtClean="0"/>
          </a:p>
          <a:p>
            <a:r>
              <a:rPr lang="en-US" baseline="0" dirty="0" smtClean="0"/>
              <a:t>We just saw how Canada implemented countermeasure surtax on steel, aluminum and sundry other products as retaliatory measures against the U.S. section 232 tariffs. During the negotiation, the Canadian government kept section 232 discussion separate from the NAFTA renegotiations. Minister of Foreign Affairs </a:t>
            </a:r>
            <a:r>
              <a:rPr lang="en-US" baseline="0" dirty="0" err="1" smtClean="0"/>
              <a:t>Chrystia</a:t>
            </a:r>
            <a:r>
              <a:rPr lang="en-US" baseline="0" dirty="0" smtClean="0"/>
              <a:t> Freeland: </a:t>
            </a:r>
            <a:r>
              <a:rPr lang="en-US" dirty="0"/>
              <a:t>“The 232 tariffs and the NAFTA negotiations are entirely separate. 232 is a national-security consideration; it is not part of a trade negotiation. It ought not to be.” Source: “Steel makers seek removal of U.S. tariffs in NAFTA” – Globe and Mail article on September 6, 2018:  </a:t>
            </a:r>
            <a:endParaRPr lang="en-US" dirty="0" smtClean="0"/>
          </a:p>
          <a:p>
            <a:pPr marL="174708" indent="-174708">
              <a:buFont typeface="Arial" panose="020B0604020202020204" pitchFamily="34" charset="0"/>
              <a:buChar char="•"/>
            </a:pPr>
            <a:r>
              <a:rPr lang="en-US" baseline="0" dirty="0" smtClean="0">
                <a:sym typeface="Wingdings" panose="05000000000000000000" pitchFamily="2" charset="2"/>
              </a:rPr>
              <a:t>.</a:t>
            </a:r>
          </a:p>
        </p:txBody>
      </p:sp>
      <p:sp>
        <p:nvSpPr>
          <p:cNvPr id="4" name="Slide Number Placeholder 3"/>
          <p:cNvSpPr>
            <a:spLocks noGrp="1"/>
          </p:cNvSpPr>
          <p:nvPr>
            <p:ph type="sldNum" sz="quarter" idx="10"/>
          </p:nvPr>
        </p:nvSpPr>
        <p:spPr/>
        <p:txBody>
          <a:bodyPr/>
          <a:lstStyle/>
          <a:p>
            <a:fld id="{ACE0C098-DAE3-6C46-B223-F805D61D532E}" type="slidenum">
              <a:rPr lang="en-US" smtClean="0"/>
              <a:t>37</a:t>
            </a:fld>
            <a:endParaRPr lang="en-US"/>
          </a:p>
        </p:txBody>
      </p:sp>
    </p:spTree>
    <p:extLst>
      <p:ext uri="{BB962C8B-B14F-4D97-AF65-F5344CB8AC3E}">
        <p14:creationId xmlns:p14="http://schemas.microsoft.com/office/powerpoint/2010/main" val="353478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a:t>
            </a:r>
            <a:r>
              <a:rPr lang="en-US" u="sng" baseline="0" dirty="0" smtClean="0"/>
              <a:t> Notes:</a:t>
            </a:r>
          </a:p>
          <a:p>
            <a:endParaRPr lang="en-US" u="sng" dirty="0" smtClean="0"/>
          </a:p>
          <a:p>
            <a:pPr marL="174708" indent="-174708">
              <a:buFont typeface="Arial" panose="020B0604020202020204" pitchFamily="34" charset="0"/>
              <a:buChar char="•"/>
            </a:pPr>
            <a:r>
              <a:rPr lang="en-US" dirty="0" smtClean="0"/>
              <a:t>The side letters are essentially a notice requirement. </a:t>
            </a:r>
          </a:p>
          <a:p>
            <a:pPr marL="174708" indent="-174708">
              <a:buFont typeface="Arial" panose="020B0604020202020204" pitchFamily="34" charset="0"/>
              <a:buChar char="•"/>
            </a:pPr>
            <a:r>
              <a:rPr lang="en-US" dirty="0" smtClean="0"/>
              <a:t>Finance</a:t>
            </a:r>
            <a:r>
              <a:rPr lang="en-US" baseline="0" dirty="0" smtClean="0"/>
              <a:t> Minister Bill </a:t>
            </a:r>
            <a:r>
              <a:rPr lang="en-US" baseline="0" dirty="0" err="1" smtClean="0"/>
              <a:t>Morneau</a:t>
            </a:r>
            <a:r>
              <a:rPr lang="en-US" baseline="0" dirty="0" smtClean="0"/>
              <a:t>: the government is still negotiating with U.S. officials in hopes of seeing the steel / aluminum duties lifted. </a:t>
            </a:r>
          </a:p>
          <a:p>
            <a:pPr marL="174708" indent="-174708">
              <a:buFont typeface="Arial" panose="020B0604020202020204" pitchFamily="34" charset="0"/>
              <a:buChar char="•"/>
            </a:pPr>
            <a:r>
              <a:rPr lang="en-US" baseline="0" dirty="0" smtClean="0"/>
              <a:t>Reminder: other 232 (auto above quota or uranium) </a:t>
            </a:r>
            <a:r>
              <a:rPr lang="en-US" baseline="0" dirty="0" smtClean="0">
                <a:sym typeface="Wingdings" panose="05000000000000000000" pitchFamily="2" charset="2"/>
              </a:rPr>
              <a:t> other countermeasure against the US</a:t>
            </a:r>
          </a:p>
          <a:p>
            <a:pPr marL="174708" indent="-174708">
              <a:buFont typeface="Arial" panose="020B0604020202020204" pitchFamily="34" charset="0"/>
              <a:buChar char="•"/>
            </a:pPr>
            <a:r>
              <a:rPr lang="en-US" dirty="0" smtClean="0"/>
              <a:t>Once the 60-day time limit runs out, the exemption expires and the tariffs would apply to Canadian and/or Mexican goods if no agreement is reached. </a:t>
            </a:r>
          </a:p>
          <a:p>
            <a:pPr marL="174708" indent="-174708">
              <a:buFont typeface="Arial" panose="020B0604020202020204" pitchFamily="34" charset="0"/>
              <a:buChar char="•"/>
            </a:pPr>
            <a:r>
              <a:rPr lang="en-US" dirty="0" smtClean="0"/>
              <a:t>The side letters expressly permit Canada and Mexico to take retaliatory measures of "equivalent commercial effect" if the U.S. section 232 action is "inconsistent" with the USMCA or the WTO (or the NAFTA, if applicable). </a:t>
            </a:r>
          </a:p>
          <a:p>
            <a:pPr marL="174708" indent="-174708">
              <a:buFont typeface="Arial" panose="020B0604020202020204" pitchFamily="34" charset="0"/>
              <a:buChar char="•"/>
            </a:pPr>
            <a:r>
              <a:rPr lang="en-US" dirty="0" smtClean="0"/>
              <a:t>Canada and Mexico also retain the ability to challenge a section 232 measure at the WTO. Notwithstanding, the USMCA does nothing to delegitimize the application of s. 232 measures against the close trading partners of the U.S., and does not answer the question of how a free-trading partner may represent an security risk for the U.S.</a:t>
            </a:r>
          </a:p>
          <a:p>
            <a:pPr marL="174708" indent="-174708">
              <a:buFont typeface="Arial" panose="020B0604020202020204" pitchFamily="34" charset="0"/>
              <a:buChar char="•"/>
            </a:pPr>
            <a:r>
              <a:rPr lang="en-US" dirty="0" smtClean="0"/>
              <a:t>With respect to the U.S. sources’ speculation that the section 232 tariffs would be replaced by quotas.</a:t>
            </a:r>
            <a:r>
              <a:rPr lang="en-US" baseline="0" dirty="0" smtClean="0"/>
              <a:t> </a:t>
            </a:r>
            <a:endParaRPr lang="en-US" dirty="0" smtClean="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38</a:t>
            </a:fld>
            <a:endParaRPr lang="en-US"/>
          </a:p>
        </p:txBody>
      </p:sp>
    </p:spTree>
    <p:extLst>
      <p:ext uri="{BB962C8B-B14F-4D97-AF65-F5344CB8AC3E}">
        <p14:creationId xmlns:p14="http://schemas.microsoft.com/office/powerpoint/2010/main" val="4169154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smtClean="0"/>
              <a:t>Speaking Notes: </a:t>
            </a:r>
          </a:p>
          <a:p>
            <a:pPr defTabSz="931774">
              <a:defRPr/>
            </a:pPr>
            <a:endParaRPr lang="en-US" dirty="0" smtClean="0"/>
          </a:p>
          <a:p>
            <a:pPr marL="174708" indent="-174708" defTabSz="931774">
              <a:buFont typeface="Arial" panose="020B0604020202020204" pitchFamily="34" charset="0"/>
              <a:buChar char="•"/>
              <a:defRPr/>
            </a:pPr>
            <a:r>
              <a:rPr lang="en-US" dirty="0" smtClean="0"/>
              <a:t>U.S. sources speculate that the Section 232 tariffs would be replaced by quotas, with allocation levels still being discussed. Canada so far rejects this approach. </a:t>
            </a:r>
          </a:p>
          <a:p>
            <a:pPr marL="174708" indent="-174708">
              <a:buFont typeface="Arial" panose="020B0604020202020204" pitchFamily="34" charset="0"/>
              <a:buChar char="•"/>
            </a:pPr>
            <a:r>
              <a:rPr lang="en-US" dirty="0" smtClean="0"/>
              <a:t>Canadian safeguard against actions are another arrow in Canada’s quiver to defend allegation of Canada being a security risk due to leakage of foreign imports through Canada to US. </a:t>
            </a:r>
          </a:p>
          <a:p>
            <a:pPr marL="174708" indent="-174708">
              <a:buFont typeface="Arial" panose="020B0604020202020204" pitchFamily="34" charset="0"/>
              <a:buChar char="•"/>
            </a:pPr>
            <a:r>
              <a:rPr lang="en-US" dirty="0" smtClean="0"/>
              <a:t>If US applies quotas reducing Canadian steel exports and US exports to Canada increases, Canada may implement additional countermeasures. </a:t>
            </a:r>
          </a:p>
          <a:p>
            <a:pPr marL="174708" indent="-174708">
              <a:buFont typeface="Arial" panose="020B0604020202020204" pitchFamily="34" charset="0"/>
              <a:buChar char="•"/>
            </a:pPr>
            <a:r>
              <a:rPr lang="en-US" dirty="0" smtClean="0"/>
              <a:t>See the map: this is the breakdown of the global retaliation for steel and aluminum tariffs (from Canada, EU, China, India, Turkey and Mexico) (prepared by the U.S. Senate Committee on Finance in June 2018). </a:t>
            </a:r>
          </a:p>
          <a:p>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39</a:t>
            </a:fld>
            <a:endParaRPr lang="en-US"/>
          </a:p>
        </p:txBody>
      </p:sp>
    </p:spTree>
    <p:extLst>
      <p:ext uri="{BB962C8B-B14F-4D97-AF65-F5344CB8AC3E}">
        <p14:creationId xmlns:p14="http://schemas.microsoft.com/office/powerpoint/2010/main" val="3250486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Speaking Notes: </a:t>
            </a:r>
          </a:p>
          <a:p>
            <a:pPr marL="174708" indent="-174708" defTabSz="931774">
              <a:buFont typeface="Arial" panose="020B0604020202020204" pitchFamily="34" charset="0"/>
              <a:buChar char="•"/>
              <a:defRPr/>
            </a:pPr>
            <a:r>
              <a:rPr lang="en-US" dirty="0" smtClean="0"/>
              <a:t>USMCA maintains the NAFTA state-to-state mechanism for most disputes arising under the agreement. It also retains the binational dispute settlement mechanism to review trade remedy disputes. </a:t>
            </a:r>
          </a:p>
          <a:p>
            <a:pPr marL="174708" indent="-174708" defTabSz="931774">
              <a:buFont typeface="Arial" panose="020B0604020202020204" pitchFamily="34" charset="0"/>
              <a:buChar char="•"/>
              <a:defRPr/>
            </a:pPr>
            <a:r>
              <a:rPr lang="en-US" dirty="0" smtClean="0"/>
              <a:t>Retention of the mechanism is viewed by many as a political win for Canada. It has been used to adjudicate important trade disputes involving softwood lumber, apples and pork. Historically, Canada has used Chapter 19 dispute settlement panels to challenge U.S. trade remedy decisions, including </a:t>
            </a:r>
            <a:r>
              <a:rPr lang="en-US" dirty="0" smtClean="0">
                <a:hlinkClick r:id="rId3"/>
              </a:rPr>
              <a:t>the softwood lumber case</a:t>
            </a:r>
            <a:r>
              <a:rPr lang="en-US" dirty="0" smtClean="0"/>
              <a:t>.</a:t>
            </a:r>
          </a:p>
          <a:p>
            <a:pPr marL="174708" indent="-174708" defTabSz="931774">
              <a:buFont typeface="Arial" panose="020B0604020202020204" pitchFamily="34" charset="0"/>
              <a:buChar char="•"/>
              <a:defRPr/>
            </a:pPr>
            <a:r>
              <a:rPr lang="en-US" dirty="0" smtClean="0"/>
              <a:t>My own perspective: better to have sought complete exemption from s. 232 application.</a:t>
            </a:r>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40</a:t>
            </a:fld>
            <a:endParaRPr lang="en-US"/>
          </a:p>
        </p:txBody>
      </p:sp>
    </p:spTree>
    <p:extLst>
      <p:ext uri="{BB962C8B-B14F-4D97-AF65-F5344CB8AC3E}">
        <p14:creationId xmlns:p14="http://schemas.microsoft.com/office/powerpoint/2010/main" val="1126902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 Notes</a:t>
            </a:r>
            <a:r>
              <a:rPr lang="en-US" dirty="0" smtClean="0"/>
              <a:t>:</a:t>
            </a:r>
          </a:p>
          <a:p>
            <a:r>
              <a:rPr lang="en-US" dirty="0" smtClean="0"/>
              <a:t> </a:t>
            </a:r>
          </a:p>
          <a:p>
            <a:pPr marL="174708" indent="-174708">
              <a:buFont typeface="Arial" panose="020B0604020202020204" pitchFamily="34" charset="0"/>
              <a:buChar char="•"/>
            </a:pPr>
            <a:r>
              <a:rPr lang="en-US" dirty="0" smtClean="0"/>
              <a:t>However, USMCA would: eliminate investor-state dispute settlement (ISDS) for Canada after the termination of NAFTA; maintain ISDS only between the United States and Mexico for claimants regarding government contracts in the oil, natural gas, power generation, infrastructure, and telecommunications sectors; and maintain U.S.-Mexico ISDS in other sectors provided the claimant exhausts national remedies first. </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41</a:t>
            </a:fld>
            <a:endParaRPr lang="en-US"/>
          </a:p>
        </p:txBody>
      </p:sp>
    </p:spTree>
    <p:extLst>
      <p:ext uri="{BB962C8B-B14F-4D97-AF65-F5344CB8AC3E}">
        <p14:creationId xmlns:p14="http://schemas.microsoft.com/office/powerpoint/2010/main" val="1530750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a:t>
            </a:r>
            <a:r>
              <a:rPr lang="en-US" u="sng" baseline="0" dirty="0" smtClean="0"/>
              <a:t> Notes</a:t>
            </a:r>
          </a:p>
          <a:p>
            <a:pPr marL="174708" indent="-174708">
              <a:buFont typeface="Arial" panose="020B0604020202020204" pitchFamily="34" charset="0"/>
              <a:buChar char="•"/>
            </a:pPr>
            <a:r>
              <a:rPr lang="en-US" b="0" u="none" baseline="0" dirty="0" smtClean="0"/>
              <a:t>Unlike the original NAFTA, which had a chapter on energy, the new agreement does not have a specific chapter pertaining to energy, but has other provisions throughout the agreement that are relevant to energy. </a:t>
            </a:r>
          </a:p>
          <a:p>
            <a:pPr marL="174708" indent="-174708" defTabSz="931774">
              <a:buFont typeface="Arial" panose="020B0604020202020204" pitchFamily="34" charset="0"/>
              <a:buChar char="•"/>
              <a:defRPr/>
            </a:pPr>
            <a:r>
              <a:rPr lang="en-US" dirty="0"/>
              <a:t>Article 605 of the NAFTA allows Canada to restrict the export to the United States of an "energy or basic petrochemical good" but only to a certain extent based on recent export levels (a proportionality requirement). Hypothetically, if the production quota operates in effect as a limitation on exports to the United States, the US government might consider launching a complaint under the NAFTA. </a:t>
            </a:r>
          </a:p>
          <a:p>
            <a:pPr marL="174708" indent="-174708" defTabSz="931774">
              <a:buFont typeface="Arial" panose="020B0604020202020204" pitchFamily="34" charset="0"/>
              <a:buChar char="•"/>
              <a:defRPr/>
            </a:pPr>
            <a:r>
              <a:rPr lang="en-US" dirty="0"/>
              <a:t>However, this claim is only possible under the NAFTA because this restriction is not included in the USMCA, and it has not been grandfathered.</a:t>
            </a:r>
          </a:p>
          <a:p>
            <a:pPr marL="174708" indent="-174708">
              <a:buFont typeface="Arial" panose="020B0604020202020204" pitchFamily="34" charset="0"/>
              <a:buChar char="•"/>
            </a:pPr>
            <a:endParaRPr lang="en-US" b="0" u="none" dirty="0"/>
          </a:p>
        </p:txBody>
      </p:sp>
      <p:sp>
        <p:nvSpPr>
          <p:cNvPr id="4" name="Slide Number Placeholder 3"/>
          <p:cNvSpPr>
            <a:spLocks noGrp="1"/>
          </p:cNvSpPr>
          <p:nvPr>
            <p:ph type="sldNum" sz="quarter" idx="10"/>
          </p:nvPr>
        </p:nvSpPr>
        <p:spPr/>
        <p:txBody>
          <a:bodyPr/>
          <a:lstStyle/>
          <a:p>
            <a:fld id="{ACE0C098-DAE3-6C46-B223-F805D61D532E}" type="slidenum">
              <a:rPr lang="en-US" smtClean="0"/>
              <a:t>42</a:t>
            </a:fld>
            <a:endParaRPr lang="en-US"/>
          </a:p>
        </p:txBody>
      </p:sp>
    </p:spTree>
    <p:extLst>
      <p:ext uri="{BB962C8B-B14F-4D97-AF65-F5344CB8AC3E}">
        <p14:creationId xmlns:p14="http://schemas.microsoft.com/office/powerpoint/2010/main" val="3742427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 Notes: </a:t>
            </a:r>
          </a:p>
          <a:p>
            <a:pPr marL="174708" indent="-174708">
              <a:buFont typeface="Arial" panose="020B0604020202020204" pitchFamily="34" charset="0"/>
              <a:buChar char="•"/>
            </a:pPr>
            <a:r>
              <a:rPr lang="en-US" dirty="0" smtClean="0"/>
              <a:t>Customs Tariff test for USMCA and other FTAs.</a:t>
            </a:r>
          </a:p>
          <a:p>
            <a:pPr marL="174708" indent="-174708">
              <a:buFont typeface="Arial" panose="020B0604020202020204" pitchFamily="34" charset="0"/>
              <a:buChar char="•"/>
            </a:pPr>
            <a:r>
              <a:rPr lang="en-US" dirty="0" smtClean="0"/>
              <a:t>Currently in</a:t>
            </a:r>
            <a:r>
              <a:rPr lang="en-US" baseline="0" dirty="0" smtClean="0"/>
              <a:t> Customs Tariff section 59(b): </a:t>
            </a:r>
          </a:p>
          <a:p>
            <a:pPr marL="174708" indent="-174708">
              <a:buFont typeface="Arial" panose="020B0604020202020204" pitchFamily="34" charset="0"/>
              <a:buChar char="•"/>
            </a:pPr>
            <a:r>
              <a:rPr lang="en-US" baseline="0" dirty="0" smtClean="0"/>
              <a:t>“</a:t>
            </a:r>
            <a:r>
              <a:rPr lang="en-US" dirty="0" smtClean="0"/>
              <a:t>in the case of goods imported from a NAFTA country, the quantity of those goods, alone or, in exceptional circumstances, together with the quantity of goods of the same kind imported from each other NAFTA country, </a:t>
            </a:r>
            <a:r>
              <a:rPr lang="en-US" u="sng" dirty="0" smtClean="0"/>
              <a:t>contributes importantly to serious injury or threat of serious injury to domestic producers of like or directly competitive goods</a:t>
            </a:r>
            <a:r>
              <a:rPr lang="en-US" b="1" u="none" dirty="0" smtClean="0"/>
              <a:t>”</a:t>
            </a:r>
            <a:r>
              <a:rPr lang="en-US" b="0" u="none" dirty="0" smtClean="0"/>
              <a:t>. </a:t>
            </a:r>
          </a:p>
          <a:p>
            <a:pPr marL="174708" indent="-174708">
              <a:buFont typeface="Arial" panose="020B0604020202020204" pitchFamily="34" charset="0"/>
              <a:buChar char="•"/>
            </a:pPr>
            <a:r>
              <a:rPr lang="en-US" b="0" u="none" dirty="0" smtClean="0"/>
              <a:t>Important reason why US and most Mexican categories of steel are exempt from ongoing safeguard inquiry (for now)</a:t>
            </a:r>
          </a:p>
          <a:p>
            <a:pPr marL="174708" indent="-174708">
              <a:buFont typeface="Arial" panose="020B0604020202020204" pitchFamily="34" charset="0"/>
              <a:buChar char="•"/>
            </a:pPr>
            <a:r>
              <a:rPr lang="en-US" b="0" u="none" dirty="0" smtClean="0"/>
              <a:t>Discuss treatment of US and Mexico by Minister Morneau on steel safeguard provisional</a:t>
            </a:r>
            <a:r>
              <a:rPr lang="en-US" b="0" u="none" baseline="0" dirty="0" smtClean="0"/>
              <a:t> surtaxes and CITT inquiry </a:t>
            </a:r>
          </a:p>
          <a:p>
            <a:pPr marL="640594" lvl="1" indent="-174708">
              <a:buFont typeface="Wingdings" panose="05000000000000000000" pitchFamily="2" charset="2"/>
              <a:buChar char="Ø"/>
            </a:pPr>
            <a:r>
              <a:rPr lang="en-US" dirty="0" smtClean="0"/>
              <a:t>The United States, which is already subject to retaliatory tariffs on steel and other products;</a:t>
            </a:r>
          </a:p>
          <a:p>
            <a:pPr marL="640594" lvl="1" indent="-174708">
              <a:buFont typeface="Wingdings" panose="05000000000000000000" pitchFamily="2" charset="2"/>
              <a:buChar char="Ø"/>
            </a:pPr>
            <a:r>
              <a:rPr lang="en-US" dirty="0" smtClean="0"/>
              <a:t>Mexico, except for energy tubular products and wire rod which are subject to provisional safeguards;</a:t>
            </a:r>
          </a:p>
          <a:p>
            <a:pPr marL="640594" lvl="1" indent="-174708">
              <a:buFont typeface="Wingdings" panose="05000000000000000000" pitchFamily="2" charset="2"/>
              <a:buChar char="Ø"/>
            </a:pPr>
            <a:r>
              <a:rPr lang="en-US" dirty="0" smtClean="0"/>
              <a:t>Chile;</a:t>
            </a:r>
          </a:p>
          <a:p>
            <a:pPr marL="640594" lvl="1" indent="-174708">
              <a:buFont typeface="Wingdings" panose="05000000000000000000" pitchFamily="2" charset="2"/>
              <a:buChar char="Ø"/>
            </a:pPr>
            <a:r>
              <a:rPr lang="en-US" dirty="0" smtClean="0"/>
              <a:t>Israel and other beneficiaries of the Canada-Israel Free Trade Agreement; and</a:t>
            </a:r>
          </a:p>
          <a:p>
            <a:pPr marL="640594" lvl="1" indent="-174708">
              <a:buFont typeface="Wingdings" panose="05000000000000000000" pitchFamily="2" charset="2"/>
              <a:buChar char="Ø"/>
            </a:pPr>
            <a:r>
              <a:rPr lang="en-US" dirty="0" smtClean="0"/>
              <a:t>Countries that qualify for the </a:t>
            </a:r>
            <a:r>
              <a:rPr lang="en-US" dirty="0" smtClean="0">
                <a:hlinkClick r:id="rId3"/>
              </a:rPr>
              <a:t>General Preferential Tariff (PDF from Canada Border Services Agency)</a:t>
            </a:r>
            <a:r>
              <a:rPr lang="en-US" dirty="0" smtClean="0"/>
              <a:t>, except rebar imports from Vietnam which are subject to provisional safeguards. </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43</a:t>
            </a:fld>
            <a:endParaRPr lang="en-US"/>
          </a:p>
        </p:txBody>
      </p:sp>
    </p:spTree>
    <p:extLst>
      <p:ext uri="{BB962C8B-B14F-4D97-AF65-F5344CB8AC3E}">
        <p14:creationId xmlns:p14="http://schemas.microsoft.com/office/powerpoint/2010/main" val="933695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effectLst/>
              </a:rPr>
              <a:t>Speaking</a:t>
            </a:r>
            <a:r>
              <a:rPr lang="en-US" u="sng" baseline="0" dirty="0" smtClean="0">
                <a:effectLst/>
              </a:rPr>
              <a:t> Notes: </a:t>
            </a:r>
          </a:p>
          <a:p>
            <a:pPr marL="174708" indent="-174708">
              <a:buFont typeface="Arial" panose="020B0604020202020204" pitchFamily="34" charset="0"/>
              <a:buChar char="•"/>
            </a:pPr>
            <a:r>
              <a:rPr lang="en-US" dirty="0" smtClean="0">
                <a:effectLst/>
              </a:rPr>
              <a:t>NAFTA contained a GP chapter, which set standards and parameters for government purchases of goods and services and opportunities for firms of each nation to bid on certain contracts for specified government agencies above a set monetary threshold on a reciprocal basis. </a:t>
            </a:r>
          </a:p>
          <a:p>
            <a:pPr marL="174708" indent="-174708">
              <a:buFont typeface="Arial" panose="020B0604020202020204" pitchFamily="34" charset="0"/>
              <a:buChar char="•"/>
            </a:pPr>
            <a:r>
              <a:rPr lang="en-US" dirty="0" smtClean="0">
                <a:effectLst/>
              </a:rPr>
              <a:t>The USMCA GP chapter </a:t>
            </a:r>
            <a:r>
              <a:rPr lang="en-US" b="1" dirty="0" smtClean="0">
                <a:effectLst/>
              </a:rPr>
              <a:t>only </a:t>
            </a:r>
            <a:r>
              <a:rPr lang="en-US" dirty="0" smtClean="0">
                <a:effectLst/>
              </a:rPr>
              <a:t>applies to </a:t>
            </a:r>
            <a:r>
              <a:rPr lang="en-US" b="1" dirty="0" smtClean="0">
                <a:effectLst/>
              </a:rPr>
              <a:t>U.S.-Mexico procurement</a:t>
            </a:r>
            <a:r>
              <a:rPr lang="en-US" dirty="0" smtClean="0">
                <a:effectLst/>
              </a:rPr>
              <a:t>, while Canada remains covered by the more recent and comprehensive WTO Government Procurement Agreement (GPA). </a:t>
            </a:r>
            <a:r>
              <a:rPr lang="en-US" b="1" dirty="0" smtClean="0">
                <a:effectLst/>
              </a:rPr>
              <a:t>However, the monetary threshold for the GPA is higher at $180,000 as compared to NAFTA’s $25,000, thus reducing Canada’s opportunities to bid on U.S. contracts.</a:t>
            </a:r>
          </a:p>
          <a:p>
            <a:pPr marL="174708" indent="-174708">
              <a:buFont typeface="Arial" panose="020B0604020202020204" pitchFamily="34" charset="0"/>
              <a:buChar char="•"/>
            </a:pPr>
            <a:r>
              <a:rPr lang="en-US" dirty="0" smtClean="0">
                <a:effectLst/>
              </a:rPr>
              <a:t>Unfortunately from the Canadian perspective, Canada sought, but failed, to remove “Buy American” and open up subnational procurement in the United States. </a:t>
            </a:r>
          </a:p>
          <a:p>
            <a:pPr marL="174708" indent="-174708">
              <a:buFont typeface="Arial" panose="020B0604020202020204" pitchFamily="34" charset="0"/>
              <a:buChar char="•"/>
            </a:pPr>
            <a:r>
              <a:rPr lang="en-US" dirty="0"/>
              <a:t>Note: public procurement opportunities available to Canadian companies viewed as an attractive opportunity. Canadian firms – for example, in construction, consulting and engineering – can bid alongside local firms for work on public projects in CPTPP countries.</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44</a:t>
            </a:fld>
            <a:endParaRPr lang="en-US"/>
          </a:p>
        </p:txBody>
      </p:sp>
    </p:spTree>
    <p:extLst>
      <p:ext uri="{BB962C8B-B14F-4D97-AF65-F5344CB8AC3E}">
        <p14:creationId xmlns:p14="http://schemas.microsoft.com/office/powerpoint/2010/main" val="2651206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ACE0C098-DAE3-6C46-B223-F805D61D532E}" type="slidenum">
              <a:rPr lang="en-US" smtClean="0"/>
              <a:t>45</a:t>
            </a:fld>
            <a:endParaRPr lang="en-US"/>
          </a:p>
        </p:txBody>
      </p:sp>
    </p:spTree>
    <p:extLst>
      <p:ext uri="{BB962C8B-B14F-4D97-AF65-F5344CB8AC3E}">
        <p14:creationId xmlns:p14="http://schemas.microsoft.com/office/powerpoint/2010/main" val="17485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u="sng" dirty="0"/>
              <a:t>Speaking Notes</a:t>
            </a:r>
          </a:p>
          <a:p>
            <a:pPr lvl="0"/>
            <a:endParaRPr lang="en-US" dirty="0"/>
          </a:p>
          <a:p>
            <a:pPr lvl="0"/>
            <a:r>
              <a:rPr lang="en-US" dirty="0"/>
              <a:t>Two problems for procurement: COSTS and RISKS. </a:t>
            </a:r>
            <a:r>
              <a:rPr lang="en-US" sz="1100" dirty="0"/>
              <a:t> </a:t>
            </a:r>
            <a:r>
              <a:rPr lang="en-US" dirty="0"/>
              <a:t>Procurement professionals must be more aware of the impact of import tariffs in assessing the costs of their projects and project returns on investment. </a:t>
            </a:r>
          </a:p>
          <a:p>
            <a:pPr lvl="0"/>
            <a:endParaRPr lang="en-US" sz="1100" dirty="0"/>
          </a:p>
          <a:p>
            <a:pPr marL="174708" indent="-174708">
              <a:buFont typeface="Arial" panose="020B0604020202020204" pitchFamily="34" charset="0"/>
              <a:buChar char="•"/>
            </a:pPr>
            <a:r>
              <a:rPr lang="en-US" dirty="0"/>
              <a:t>COSTS</a:t>
            </a:r>
            <a:endParaRPr lang="en-US" sz="1100" dirty="0"/>
          </a:p>
          <a:p>
            <a:pPr marL="640594" lvl="1" indent="-174708">
              <a:buFont typeface="Wingdings" panose="05000000000000000000" pitchFamily="2" charset="2"/>
              <a:buChar char="Ø"/>
            </a:pPr>
            <a:r>
              <a:rPr lang="en-US" dirty="0"/>
              <a:t>Need certainty about costs of materials – some of the changes that we have seen have been announced and then quickly take effect (e.g. provisional safeguards on steel – Oct. 11 to Oct 25 – no grandfathering for material already ordered or on the water)</a:t>
            </a:r>
            <a:endParaRPr lang="en-US" sz="1100" dirty="0"/>
          </a:p>
          <a:p>
            <a:pPr marL="640594" lvl="1" indent="-174708">
              <a:buFont typeface="Wingdings" panose="05000000000000000000" pitchFamily="2" charset="2"/>
              <a:buChar char="Ø"/>
            </a:pPr>
            <a:r>
              <a:rPr lang="en-US" dirty="0"/>
              <a:t>Additional duties unforeseen – including at time of contract</a:t>
            </a:r>
            <a:endParaRPr lang="en-US" sz="1100" dirty="0"/>
          </a:p>
          <a:p>
            <a:pPr marL="640594" lvl="1" indent="-174708">
              <a:buFont typeface="Wingdings" panose="05000000000000000000" pitchFamily="2" charset="2"/>
              <a:buChar char="Ø"/>
            </a:pPr>
            <a:r>
              <a:rPr lang="en-US" dirty="0"/>
              <a:t>Provisional steel safeguards system we have – permits a certain volume of imports to come in, and anything above that quota is subject to 25% surtax.</a:t>
            </a:r>
            <a:endParaRPr lang="en-US" sz="1100" dirty="0"/>
          </a:p>
          <a:p>
            <a:pPr marL="640594" lvl="1" indent="-174708">
              <a:buFont typeface="Wingdings" panose="05000000000000000000" pitchFamily="2" charset="2"/>
              <a:buChar char="Ø"/>
            </a:pPr>
            <a:r>
              <a:rPr lang="en-US" dirty="0"/>
              <a:t>First-come, first-served process for allocating quota means that what other people in the market do, will affect whether or not your goods will be subject to additional duties.</a:t>
            </a:r>
          </a:p>
          <a:p>
            <a:pPr marL="640594" lvl="1" indent="-174708">
              <a:buFont typeface="Wingdings" panose="05000000000000000000" pitchFamily="2" charset="2"/>
              <a:buChar char="Ø"/>
            </a:pPr>
            <a:endParaRPr lang="en-US" sz="1100" dirty="0"/>
          </a:p>
          <a:p>
            <a:pPr marL="174708" indent="-174708">
              <a:buFont typeface="Arial" panose="020B0604020202020204" pitchFamily="34" charset="0"/>
              <a:buChar char="•"/>
            </a:pPr>
            <a:r>
              <a:rPr lang="en-US" dirty="0"/>
              <a:t>RISKS</a:t>
            </a:r>
            <a:endParaRPr lang="en-US" sz="1100" dirty="0"/>
          </a:p>
          <a:p>
            <a:pPr marL="640594" lvl="1" indent="-174708">
              <a:buFont typeface="Wingdings" panose="05000000000000000000" pitchFamily="2" charset="2"/>
              <a:buChar char="Ø"/>
            </a:pPr>
            <a:r>
              <a:rPr lang="en-US" dirty="0"/>
              <a:t>Renegotiating free trade agreements, imposing new duties = changes the picture of anticipated ROI</a:t>
            </a:r>
            <a:endParaRPr lang="en-US" sz="1100" dirty="0"/>
          </a:p>
          <a:p>
            <a:pPr marL="640594" lvl="1" indent="-174708">
              <a:buFont typeface="Wingdings" panose="05000000000000000000" pitchFamily="2" charset="2"/>
              <a:buChar char="Ø"/>
            </a:pPr>
            <a:r>
              <a:rPr lang="en-US" dirty="0"/>
              <a:t>Who pays for the additional costs? Suppliers want to be able to pass the cost downstream, ultimately to project owners.</a:t>
            </a:r>
            <a:endParaRPr lang="en-US" sz="1100" dirty="0"/>
          </a:p>
          <a:p>
            <a:pPr marL="640594" lvl="1" indent="-174708">
              <a:buFont typeface="Wingdings" panose="05000000000000000000" pitchFamily="2" charset="2"/>
              <a:buChar char="Ø"/>
            </a:pPr>
            <a:r>
              <a:rPr lang="en-US" dirty="0"/>
              <a:t>Availability of supply is jeopardized – trade barriers take certain sources of the table, increase demand for domestic product. Expect backlogs to increase, longer delivery times and supply shortages.</a:t>
            </a:r>
            <a:endParaRPr lang="en-US" sz="1100" dirty="0"/>
          </a:p>
          <a:p>
            <a:endParaRPr lang="en-US" b="1" dirty="0"/>
          </a:p>
          <a:p>
            <a:pPr marL="174708" indent="-174708">
              <a:buFont typeface="Arial" panose="020B0604020202020204" pitchFamily="34" charset="0"/>
              <a:buChar char="•"/>
            </a:pPr>
            <a:r>
              <a:rPr lang="en-US" b="1" dirty="0"/>
              <a:t>Fundamental message: </a:t>
            </a:r>
            <a:endParaRPr lang="en-US" sz="1100" dirty="0"/>
          </a:p>
          <a:p>
            <a:pPr marL="640594" lvl="1" indent="-174708">
              <a:buFont typeface="Wingdings" panose="05000000000000000000" pitchFamily="2" charset="2"/>
              <a:buChar char="Ø"/>
            </a:pPr>
            <a:r>
              <a:rPr lang="en-US" b="1" dirty="0"/>
              <a:t>Need to be aware of what is going on, and strategically manage your tendering/bidding processes to protect your projects as much as possible. </a:t>
            </a:r>
            <a:endParaRPr lang="en-US" sz="1100" dirty="0"/>
          </a:p>
          <a:p>
            <a:pPr marL="640594" lvl="1" indent="-174708">
              <a:buFont typeface="Wingdings" panose="05000000000000000000" pitchFamily="2" charset="2"/>
              <a:buChar char="Ø"/>
            </a:pPr>
            <a:r>
              <a:rPr lang="en-US" b="1" dirty="0"/>
              <a:t>Cannot rely on suppliers/importers to be aware and manage for you.</a:t>
            </a:r>
            <a:endParaRPr lang="en-US" sz="1100" dirty="0"/>
          </a:p>
          <a:p>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4</a:t>
            </a:fld>
            <a:endParaRPr lang="en-US"/>
          </a:p>
        </p:txBody>
      </p:sp>
    </p:spTree>
    <p:extLst>
      <p:ext uri="{BB962C8B-B14F-4D97-AF65-F5344CB8AC3E}">
        <p14:creationId xmlns:p14="http://schemas.microsoft.com/office/powerpoint/2010/main" val="3296589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48</a:t>
            </a:fld>
            <a:endParaRPr lang="en-US"/>
          </a:p>
        </p:txBody>
      </p:sp>
    </p:spTree>
    <p:extLst>
      <p:ext uri="{BB962C8B-B14F-4D97-AF65-F5344CB8AC3E}">
        <p14:creationId xmlns:p14="http://schemas.microsoft.com/office/powerpoint/2010/main" val="3412908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Speaking Notes: </a:t>
            </a:r>
          </a:p>
          <a:p>
            <a:pPr marL="174708" indent="-174708" defTabSz="931774">
              <a:buFont typeface="Arial" panose="020B0604020202020204" pitchFamily="34" charset="0"/>
              <a:buChar char="•"/>
              <a:defRPr/>
            </a:pPr>
            <a:r>
              <a:rPr lang="en-US" dirty="0" smtClean="0"/>
              <a:t>The second</a:t>
            </a:r>
            <a:r>
              <a:rPr lang="en-US" baseline="0" dirty="0" smtClean="0"/>
              <a:t> example is a</a:t>
            </a:r>
            <a:r>
              <a:rPr lang="en-US" dirty="0" smtClean="0"/>
              <a:t>nother</a:t>
            </a:r>
            <a:r>
              <a:rPr lang="en-US" baseline="0" dirty="0" smtClean="0"/>
              <a:t> quota-related example that allows seller the option of cancelling or reducing the volume of the order:</a:t>
            </a:r>
          </a:p>
          <a:p>
            <a:pPr defTabSz="931774">
              <a:defRPr/>
            </a:pP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49</a:t>
            </a:fld>
            <a:endParaRPr lang="en-US"/>
          </a:p>
        </p:txBody>
      </p:sp>
    </p:spTree>
    <p:extLst>
      <p:ext uri="{BB962C8B-B14F-4D97-AF65-F5344CB8AC3E}">
        <p14:creationId xmlns:p14="http://schemas.microsoft.com/office/powerpoint/2010/main" val="3855050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ACE0C098-DAE3-6C46-B223-F805D61D532E}" type="slidenum">
              <a:rPr lang="en-US" smtClean="0"/>
              <a:t>51</a:t>
            </a:fld>
            <a:endParaRPr lang="en-US"/>
          </a:p>
        </p:txBody>
      </p:sp>
    </p:spTree>
    <p:extLst>
      <p:ext uri="{BB962C8B-B14F-4D97-AF65-F5344CB8AC3E}">
        <p14:creationId xmlns:p14="http://schemas.microsoft.com/office/powerpoint/2010/main" val="1865012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Industry is becoming aware of the problems created and are starting to get actively involved in fighting these cases (Owners – Suncor, LNG) and EPCs (Fluor)</a:t>
            </a:r>
          </a:p>
          <a:p>
            <a:pPr marL="174708" indent="-174708">
              <a:buFont typeface="Arial" panose="020B0604020202020204" pitchFamily="34" charset="0"/>
              <a:buChar char="•"/>
            </a:pPr>
            <a:r>
              <a:rPr lang="en-US" dirty="0"/>
              <a:t>Need to work with </a:t>
            </a:r>
            <a:r>
              <a:rPr lang="en-US" dirty="0" err="1"/>
              <a:t>sppliers</a:t>
            </a:r>
            <a:r>
              <a:rPr lang="en-US" dirty="0"/>
              <a:t> </a:t>
            </a:r>
          </a:p>
          <a:p>
            <a:pPr marL="640594" lvl="1" indent="-174708">
              <a:buFont typeface="Arial" panose="020B0604020202020204" pitchFamily="34" charset="0"/>
              <a:buChar char="•"/>
            </a:pPr>
            <a:r>
              <a:rPr lang="en-US" dirty="0"/>
              <a:t>Are their tariff classifications correct?</a:t>
            </a:r>
          </a:p>
          <a:p>
            <a:pPr marL="640594" lvl="1" indent="-174708">
              <a:buFont typeface="Arial" panose="020B0604020202020204" pitchFamily="34" charset="0"/>
              <a:buChar char="•"/>
            </a:pPr>
            <a:r>
              <a:rPr lang="en-US" dirty="0"/>
              <a:t>AD duties are not payable if the price is above the exporter’s normal values; can your supplier offer access to </a:t>
            </a:r>
            <a:r>
              <a:rPr lang="en-US" dirty="0" err="1"/>
              <a:t>undumped</a:t>
            </a:r>
            <a:r>
              <a:rPr lang="en-US" dirty="0"/>
              <a:t> supply? </a:t>
            </a:r>
          </a:p>
          <a:p>
            <a:pPr marL="640594" lvl="1" indent="-174708">
              <a:buFont typeface="Arial" panose="020B0604020202020204" pitchFamily="34" charset="0"/>
              <a:buChar char="•"/>
            </a:pPr>
            <a:r>
              <a:rPr lang="en-US" dirty="0"/>
              <a:t>Capacity concerns – anticipate shortages and work with your suppliers to flag issues. </a:t>
            </a:r>
          </a:p>
          <a:p>
            <a:pPr marL="174708" indent="-174708">
              <a:buFont typeface="Arial" panose="020B0604020202020204" pitchFamily="34" charset="0"/>
              <a:buChar char="•"/>
            </a:pPr>
            <a:r>
              <a:rPr lang="en-US" dirty="0"/>
              <a:t>Be aware of the range of remedies</a:t>
            </a:r>
          </a:p>
          <a:p>
            <a:pPr marL="640594" lvl="1" indent="-174708">
              <a:buFont typeface="Arial" panose="020B0604020202020204" pitchFamily="34" charset="0"/>
              <a:buChar char="•"/>
            </a:pPr>
            <a:r>
              <a:rPr lang="en-US" dirty="0"/>
              <a:t>Remission orders (discretionary, but possible)</a:t>
            </a:r>
          </a:p>
          <a:p>
            <a:pPr marL="640594" lvl="1" indent="-174708">
              <a:buFont typeface="Arial" panose="020B0604020202020204" pitchFamily="34" charset="0"/>
              <a:buChar char="•"/>
            </a:pPr>
            <a:r>
              <a:rPr lang="en-US" dirty="0"/>
              <a:t>Duty drawback and duty relief (for goods that will be exported or consumed in making goods that are exported) </a:t>
            </a:r>
          </a:p>
          <a:p>
            <a:pPr marL="640594" lvl="1" indent="-174708" defTabSz="931774">
              <a:buFont typeface="Arial" panose="020B0604020202020204" pitchFamily="34" charset="0"/>
              <a:buChar char="•"/>
              <a:defRPr/>
            </a:pPr>
            <a:r>
              <a:rPr lang="en-US" dirty="0"/>
              <a:t>Changing political landscape (this too shall pass?)</a:t>
            </a:r>
          </a:p>
          <a:p>
            <a:pPr marL="640594" lvl="1" indent="-174708">
              <a:buFont typeface="Arial" panose="020B0604020202020204" pitchFamily="34" charset="0"/>
              <a:buChar char="•"/>
            </a:pPr>
            <a:endParaRPr lang="en-US" dirty="0"/>
          </a:p>
          <a:p>
            <a:pPr marL="640594" lvl="1"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52</a:t>
            </a:fld>
            <a:endParaRPr lang="en-US"/>
          </a:p>
        </p:txBody>
      </p:sp>
    </p:spTree>
    <p:extLst>
      <p:ext uri="{BB962C8B-B14F-4D97-AF65-F5344CB8AC3E}">
        <p14:creationId xmlns:p14="http://schemas.microsoft.com/office/powerpoint/2010/main" val="47630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Speaking Notes </a:t>
            </a:r>
          </a:p>
          <a:p>
            <a:endParaRPr lang="en-US" u="sng" dirty="0"/>
          </a:p>
          <a:p>
            <a:pPr marL="174708" indent="-174708">
              <a:buFont typeface="Arial" panose="020B0604020202020204" pitchFamily="34" charset="0"/>
              <a:buChar char="•"/>
            </a:pPr>
            <a:r>
              <a:rPr lang="en-US" dirty="0"/>
              <a:t>Section 232 of the U.S. Trade Expansion Act of 1962 allows the US to restrict imports that threaten national security.</a:t>
            </a:r>
            <a:endParaRPr lang="en-US" sz="1100" dirty="0"/>
          </a:p>
          <a:p>
            <a:pPr marL="174708" indent="-174708">
              <a:buFont typeface="Arial" panose="020B0604020202020204" pitchFamily="34" charset="0"/>
              <a:buChar char="•"/>
            </a:pPr>
            <a:r>
              <a:rPr lang="en-US" dirty="0"/>
              <a:t>"National security" in the U.S. is a irregular and rarely invoked provision, and its usage includes the "general security and welfare of certain industries, beyond those necessary to satisfy national defense requirements, which are critical to minimum operations of the economy and government."</a:t>
            </a:r>
            <a:endParaRPr lang="en-US" sz="1100" dirty="0"/>
          </a:p>
          <a:p>
            <a:pPr marL="174708" indent="-174708">
              <a:buFont typeface="Arial" panose="020B0604020202020204" pitchFamily="34" charset="0"/>
              <a:buChar char="•"/>
            </a:pPr>
            <a:r>
              <a:rPr lang="en-US" dirty="0"/>
              <a:t>US had previously introduced the tariffs, but had exempted Canada, Mexico and EU. Revoked the exemption in May.</a:t>
            </a:r>
            <a:endParaRPr lang="en-US" sz="1100" dirty="0"/>
          </a:p>
          <a:p>
            <a:pPr marL="174708" indent="-174708">
              <a:buFont typeface="Arial" panose="020B0604020202020204" pitchFamily="34" charset="0"/>
              <a:buChar char="•"/>
            </a:pPr>
            <a:r>
              <a:rPr lang="en-US" dirty="0"/>
              <a:t>In response, Canada introduced "countermeasures" in the form of surtaxes (additional duties) on imports of most steel and aluminum, as well as a list of other goods specifically chosen to impact the US economy</a:t>
            </a:r>
            <a:endParaRPr lang="en-US" sz="1100" dirty="0"/>
          </a:p>
          <a:p>
            <a:pPr marL="698830" lvl="1" indent="-232943">
              <a:buFont typeface="Wingdings" panose="05000000000000000000" pitchFamily="2" charset="2"/>
              <a:buChar char="Ø"/>
            </a:pPr>
            <a:r>
              <a:rPr lang="en-US" dirty="0"/>
              <a:t>25% on steel products</a:t>
            </a:r>
            <a:endParaRPr lang="en-US" sz="1100" dirty="0"/>
          </a:p>
          <a:p>
            <a:pPr marL="698830" lvl="1" indent="-232943">
              <a:buFont typeface="Wingdings" panose="05000000000000000000" pitchFamily="2" charset="2"/>
              <a:buChar char="Ø"/>
            </a:pPr>
            <a:r>
              <a:rPr lang="en-US" dirty="0"/>
              <a:t>10% on aluminum and other goods</a:t>
            </a:r>
            <a:endParaRPr lang="en-US" sz="1100" dirty="0"/>
          </a:p>
          <a:p>
            <a:pPr marL="174708" indent="-174708">
              <a:buFont typeface="Arial" panose="020B0604020202020204" pitchFamily="34" charset="0"/>
              <a:buChar char="•"/>
            </a:pPr>
            <a:r>
              <a:rPr lang="en-US" dirty="0"/>
              <a:t>Political solutions? </a:t>
            </a:r>
            <a:endParaRPr lang="en-US" sz="1100" dirty="0"/>
          </a:p>
          <a:p>
            <a:pPr marL="640594" lvl="1" indent="-174708">
              <a:buFont typeface="Wingdings" panose="05000000000000000000" pitchFamily="2" charset="2"/>
              <a:buChar char="Ø"/>
            </a:pPr>
            <a:r>
              <a:rPr lang="en-US" dirty="0"/>
              <a:t>USMCA does not address s. 232 duties. </a:t>
            </a:r>
            <a:r>
              <a:rPr lang="en-US" i="1" dirty="0"/>
              <a:t>(Side letter negotiated – 60 day's notice generally + exclusion of autos from future s. 232 up to and beyond current volumes)</a:t>
            </a:r>
            <a:endParaRPr lang="en-US" sz="1100" dirty="0"/>
          </a:p>
          <a:p>
            <a:pPr marL="174708" indent="-174708">
              <a:buFont typeface="Arial" panose="020B0604020202020204" pitchFamily="34" charset="0"/>
              <a:buChar char="•"/>
            </a:pPr>
            <a:r>
              <a:rPr lang="en-US" dirty="0"/>
              <a:t>Unclear how this will resolve. Some hope to resolve this month, by Nov. 30 when the USMCA is scheduled to be signed at the G20 meetings in Argentina. </a:t>
            </a:r>
            <a:endParaRPr lang="en-US" sz="1100" dirty="0"/>
          </a:p>
          <a:p>
            <a:pPr marL="174708" indent="-174708">
              <a:buFont typeface="Arial" panose="020B0604020202020204" pitchFamily="34" charset="0"/>
              <a:buChar char="•"/>
            </a:pPr>
            <a:r>
              <a:rPr lang="en-US" dirty="0"/>
              <a:t>Do have limited remission in place to address specific situations of short supply – on application, can have a refund of duties paid for selected products.</a:t>
            </a:r>
            <a:endParaRPr lang="en-US" sz="1100" dirty="0"/>
          </a:p>
          <a:p>
            <a:pPr marL="174708" indent="-174708">
              <a:buFont typeface="Arial" panose="020B0604020202020204" pitchFamily="34" charset="0"/>
              <a:buChar char="•"/>
            </a:pPr>
            <a:endParaRPr dirty="0"/>
          </a:p>
        </p:txBody>
      </p:sp>
      <p:sp>
        <p:nvSpPr>
          <p:cNvPr id="4" name="Slide Number Placeholder 3"/>
          <p:cNvSpPr>
            <a:spLocks noGrp="1"/>
          </p:cNvSpPr>
          <p:nvPr>
            <p:ph type="sldNum" sz="quarter" idx="10"/>
          </p:nvPr>
        </p:nvSpPr>
        <p:spPr/>
        <p:txBody>
          <a:bodyPr/>
          <a:lstStyle/>
          <a:p>
            <a:fld id="{ACE0C098-DAE3-6C46-B223-F805D61D532E}" type="slidenum">
              <a:rPr lang="en-US" smtClean="0"/>
              <a:t>5</a:t>
            </a:fld>
            <a:endParaRPr lang="en-US"/>
          </a:p>
        </p:txBody>
      </p:sp>
    </p:spTree>
    <p:extLst>
      <p:ext uri="{BB962C8B-B14F-4D97-AF65-F5344CB8AC3E}">
        <p14:creationId xmlns:p14="http://schemas.microsoft.com/office/powerpoint/2010/main" val="379430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Speaking Notes</a:t>
            </a:r>
          </a:p>
          <a:p>
            <a:endParaRPr lang="en-US" u="sng" dirty="0"/>
          </a:p>
          <a:p>
            <a:r>
              <a:rPr lang="en-US" b="1" dirty="0"/>
              <a:t>1. Are you correctly classifying your goods?</a:t>
            </a:r>
            <a:endParaRPr lang="en-US" sz="1100" dirty="0"/>
          </a:p>
          <a:p>
            <a:pPr marL="174708" indent="-174708">
              <a:buFont typeface="Arial" panose="020B0604020202020204" pitchFamily="34" charset="0"/>
              <a:buChar char="•"/>
            </a:pPr>
            <a:r>
              <a:rPr lang="en-US" dirty="0"/>
              <a:t>The countermeasures are highly targeted, and in many cases identify affected products at the eight-digit tariff item level. </a:t>
            </a:r>
            <a:endParaRPr lang="en-US" sz="1100" dirty="0"/>
          </a:p>
          <a:p>
            <a:pPr marL="174708" indent="-174708">
              <a:buFont typeface="Arial" panose="020B0604020202020204" pitchFamily="34" charset="0"/>
              <a:buChar char="•"/>
            </a:pPr>
            <a:r>
              <a:rPr lang="en-US" dirty="0"/>
              <a:t>Tariff classification is often a complex exercise, which requires legal analysis informed by the General Rules for the Interpretation of the Harmonized System, Canadian rules, relevant legal notes, and jurisprudence. </a:t>
            </a:r>
            <a:endParaRPr lang="en-US" sz="1100" dirty="0"/>
          </a:p>
          <a:p>
            <a:pPr marL="174708" indent="-174708">
              <a:buFont typeface="Arial" panose="020B0604020202020204" pitchFamily="34" charset="0"/>
              <a:buChar char="•"/>
            </a:pPr>
            <a:r>
              <a:rPr lang="en-US" dirty="0"/>
              <a:t>If there is a chance that you have incorrectly classified your goods and that an alternative tariff classification is available that is not subject to the surtax measures, consider exploring that possibility.</a:t>
            </a:r>
            <a:endParaRPr lang="en-US" sz="1100" dirty="0"/>
          </a:p>
          <a:p>
            <a:pPr marL="174708" indent="-174708">
              <a:buFont typeface="Arial" panose="020B0604020202020204" pitchFamily="34" charset="0"/>
              <a:buChar char="•"/>
            </a:pPr>
            <a:r>
              <a:rPr lang="en-US" dirty="0"/>
              <a:t>Moving to a tariff classification that does not attract surtaxes may lead to a </a:t>
            </a:r>
            <a:r>
              <a:rPr lang="en-US" b="1" dirty="0"/>
              <a:t>change in application of regular customs duties</a:t>
            </a:r>
            <a:r>
              <a:rPr lang="en-US" dirty="0"/>
              <a:t> (upward or downward) or may have no effect. </a:t>
            </a:r>
            <a:endParaRPr lang="en-US" sz="1100" dirty="0"/>
          </a:p>
          <a:p>
            <a:pPr marL="174708" indent="-174708">
              <a:buFont typeface="Arial" panose="020B0604020202020204" pitchFamily="34" charset="0"/>
              <a:buChar char="•"/>
            </a:pPr>
            <a:r>
              <a:rPr lang="en-US" dirty="0"/>
              <a:t>Compare “</a:t>
            </a:r>
            <a:r>
              <a:rPr lang="en-US" b="1" dirty="0"/>
              <a:t>corrected tariff classification rate of duty</a:t>
            </a:r>
            <a:r>
              <a:rPr lang="en-US" dirty="0"/>
              <a:t>” to countermeasure surtax of 10/15%. </a:t>
            </a:r>
            <a:endParaRPr lang="en-US" sz="1100" dirty="0"/>
          </a:p>
          <a:p>
            <a:pPr marL="174708" indent="-174708">
              <a:buFont typeface="Arial" panose="020B0604020202020204" pitchFamily="34" charset="0"/>
              <a:buChar char="•"/>
            </a:pPr>
            <a:r>
              <a:rPr lang="en-US" dirty="0"/>
              <a:t>Consider importing </a:t>
            </a:r>
            <a:r>
              <a:rPr lang="en-US" b="1" dirty="0"/>
              <a:t>more or less advanced goods</a:t>
            </a:r>
            <a:r>
              <a:rPr lang="en-US" dirty="0"/>
              <a:t> that are tariff classified differentiating and thereby tariff engineer your imports, or change nature of production of imported goods to lose US originating status. </a:t>
            </a:r>
          </a:p>
          <a:p>
            <a:pPr lvl="0"/>
            <a:endParaRPr lang="en-US" sz="1100" dirty="0"/>
          </a:p>
          <a:p>
            <a:r>
              <a:rPr lang="en-US" b="1" dirty="0"/>
              <a:t>2. Are your goods “U.S. originating”?</a:t>
            </a:r>
            <a:endParaRPr lang="en-US" sz="1100" dirty="0"/>
          </a:p>
          <a:p>
            <a:pPr marL="174708" indent="-174708">
              <a:buFont typeface="Arial" panose="020B0604020202020204" pitchFamily="34" charset="0"/>
              <a:buChar char="•"/>
            </a:pPr>
            <a:r>
              <a:rPr lang="en-US" dirty="0"/>
              <a:t>The countermeasures are applied to goods that “originate” in the United States as defined by what is known as the “</a:t>
            </a:r>
            <a:r>
              <a:rPr lang="en-US" b="1" dirty="0"/>
              <a:t>Marking Regulations</a:t>
            </a:r>
            <a:r>
              <a:rPr lang="en-US" dirty="0"/>
              <a:t>” (Determination of Country of Origin for the Purposes of Marking Goods (NAFTA Countries) Regulations) </a:t>
            </a:r>
            <a:endParaRPr lang="en-US" sz="1100" dirty="0"/>
          </a:p>
          <a:p>
            <a:pPr marL="174708" indent="-174708">
              <a:buFont typeface="Arial" panose="020B0604020202020204" pitchFamily="34" charset="0"/>
              <a:buChar char="•"/>
            </a:pPr>
            <a:r>
              <a:rPr lang="en-US" dirty="0"/>
              <a:t>Rules of origin for marking purposes are commonly broader than the rules that determine the origin of goods for preferential tariff purposes. For this reason, some importers may find themselves in the unenviable position of:</a:t>
            </a:r>
            <a:endParaRPr lang="en-US" sz="1100" dirty="0"/>
          </a:p>
          <a:p>
            <a:pPr lvl="1"/>
            <a:r>
              <a:rPr lang="en-US" dirty="0"/>
              <a:t>(</a:t>
            </a:r>
            <a:r>
              <a:rPr lang="en-US" dirty="0" err="1"/>
              <a:t>i</a:t>
            </a:r>
            <a:r>
              <a:rPr lang="en-US" dirty="0"/>
              <a:t>) not benefiting from NAFTA or other preferential tariff treatment because they do not satisfy the free trade agreement’s rules of origin, but </a:t>
            </a:r>
            <a:endParaRPr lang="en-US" sz="1100" dirty="0"/>
          </a:p>
          <a:p>
            <a:pPr lvl="1"/>
            <a:r>
              <a:rPr lang="en-US" dirty="0"/>
              <a:t>(ii) still being subject to the countermeasures when importing goods from the U.S. into Canada due to the looser origin requirements of the Marking Regulations.</a:t>
            </a:r>
            <a:endParaRPr lang="en-US" sz="1100" dirty="0"/>
          </a:p>
          <a:p>
            <a:pPr marL="174708" indent="-174708">
              <a:buFont typeface="Arial" panose="020B0604020202020204" pitchFamily="34" charset="0"/>
              <a:buChar char="•"/>
            </a:pPr>
            <a:r>
              <a:rPr lang="en-US" dirty="0"/>
              <a:t>On the other hand, the fact that the countermeasures are targeted at goods of U.S. marking origin means that not all goods exported from the United States to Canada will be subject to the surtax. </a:t>
            </a:r>
            <a:endParaRPr lang="en-US" sz="1100" dirty="0"/>
          </a:p>
          <a:p>
            <a:pPr marL="174708" indent="-174708">
              <a:buFont typeface="Arial" panose="020B0604020202020204" pitchFamily="34" charset="0"/>
              <a:buChar char="•"/>
            </a:pPr>
            <a:r>
              <a:rPr lang="en-US" dirty="0"/>
              <a:t>For example, if a U.S. company imports materials into the United States from a foreign supplier and then subsequently ships all or part of those goods to Canada without further processing the goods in the United States in a manner that would change the origin of the goods, these imports into Canada would not be subject to the Canadian countermeasures. </a:t>
            </a:r>
            <a:endParaRPr lang="en-US" sz="1100" dirty="0"/>
          </a:p>
          <a:p>
            <a:pPr marL="174708" indent="-174708">
              <a:buFont typeface="Arial" panose="020B0604020202020204" pitchFamily="34" charset="0"/>
              <a:buChar char="•"/>
            </a:pPr>
            <a:r>
              <a:rPr lang="en-US" dirty="0"/>
              <a:t>However, because the onus is on the </a:t>
            </a:r>
            <a:r>
              <a:rPr lang="en-US" b="1" dirty="0"/>
              <a:t>importer</a:t>
            </a:r>
            <a:r>
              <a:rPr lang="en-US" dirty="0"/>
              <a:t> to prove that goods are not of U.S. origin for purposes of the countermeasures, it is important to gather adequate documentation to prove the foreign (non-U.S.) originating status of the goods. </a:t>
            </a:r>
            <a:endParaRPr lang="en-US" sz="1100" dirty="0"/>
          </a:p>
          <a:p>
            <a:pPr marL="174708" indent="-174708">
              <a:buFont typeface="Arial" panose="020B0604020202020204" pitchFamily="34" charset="0"/>
              <a:buChar char="•"/>
            </a:pPr>
            <a:r>
              <a:rPr lang="en-US" dirty="0"/>
              <a:t>This will be particularly important for companies that deal in inputs or materials that are interchangeable (fungible) with U.S. origin goods subject to the countermeasures, in which case appropriate inventory tracking records may be critical to be able to establish exemption of the non-U.S. originating goods.</a:t>
            </a:r>
            <a:endParaRPr lang="en-US" sz="1100" dirty="0"/>
          </a:p>
          <a:p>
            <a:pPr lvl="0"/>
            <a:r>
              <a:rPr lang="en-US" dirty="0"/>
              <a:t>Or have imported goods produced in a manner that disqualifies NAFTA marking. </a:t>
            </a:r>
            <a:r>
              <a:rPr lang="en-US" b="1" dirty="0"/>
              <a:t>Duty savings from NAFTA may be less than surtax savings. </a:t>
            </a:r>
            <a:endParaRPr lang="en-US" sz="1100" dirty="0"/>
          </a:p>
          <a:p>
            <a:pPr lvl="1"/>
            <a:r>
              <a:rPr lang="en-US" dirty="0"/>
              <a:t>E.g. MFN = 3%; surtax = 25%.</a:t>
            </a:r>
          </a:p>
          <a:p>
            <a:pPr lvl="1"/>
            <a:endParaRPr lang="en-US" sz="1100" dirty="0"/>
          </a:p>
          <a:p>
            <a:r>
              <a:rPr lang="en-US" b="1" dirty="0"/>
              <a:t>3. Will you or have you exported or re-exported the goods after importation into Canada? </a:t>
            </a:r>
            <a:endParaRPr lang="en-US" sz="1100" dirty="0"/>
          </a:p>
          <a:p>
            <a:pPr lvl="0"/>
            <a:r>
              <a:rPr lang="en-US" dirty="0"/>
              <a:t>The </a:t>
            </a:r>
            <a:r>
              <a:rPr lang="en-US" b="1" dirty="0"/>
              <a:t>CBSA Duty Relief and Duty Drawback programs</a:t>
            </a:r>
            <a:r>
              <a:rPr lang="en-US" dirty="0"/>
              <a:t> are still in effect with respect to goods subject to Canada's countermeasures. </a:t>
            </a:r>
            <a:endParaRPr lang="en-US" sz="1100" dirty="0"/>
          </a:p>
          <a:p>
            <a:pPr lvl="0"/>
            <a:r>
              <a:rPr lang="en-US" dirty="0"/>
              <a:t>These programs relieve or refund duties and surtaxes on imported goods on the condition that the imported goods, or goods manufactured using the imported goods, are subsequently exported from Canada within </a:t>
            </a:r>
            <a:r>
              <a:rPr lang="en-US" b="1" dirty="0"/>
              <a:t>4 years</a:t>
            </a:r>
            <a:r>
              <a:rPr lang="en-US" dirty="0"/>
              <a:t>. </a:t>
            </a:r>
            <a:endParaRPr lang="en-US" sz="1100" dirty="0"/>
          </a:p>
          <a:p>
            <a:pPr lvl="0"/>
            <a:r>
              <a:rPr lang="en-US" dirty="0"/>
              <a:t>The </a:t>
            </a:r>
            <a:r>
              <a:rPr lang="en-US" b="1" dirty="0"/>
              <a:t>Duty Relief program</a:t>
            </a:r>
            <a:r>
              <a:rPr lang="en-US" dirty="0"/>
              <a:t> allows qualified importers to apply in advance for relief from the payment of duties (including surtaxes) at the time of entry, again, as long as the imported goods meet the conditions of relief, including that they are subsequently exported within the required time period. </a:t>
            </a:r>
            <a:endParaRPr lang="en-US" sz="1100" dirty="0"/>
          </a:p>
          <a:p>
            <a:pPr lvl="0"/>
            <a:r>
              <a:rPr lang="en-US" dirty="0"/>
              <a:t>The </a:t>
            </a:r>
            <a:r>
              <a:rPr lang="en-US" b="1" dirty="0"/>
              <a:t>Duty Drawback program</a:t>
            </a:r>
            <a:r>
              <a:rPr lang="en-US" dirty="0"/>
              <a:t> refunds duties, paid on importation, subsequent to the export/re-export of goods from Canada. Claims may be made </a:t>
            </a:r>
            <a:r>
              <a:rPr lang="en-US" b="1" dirty="0"/>
              <a:t>up to 4 years</a:t>
            </a:r>
            <a:r>
              <a:rPr lang="en-US" dirty="0"/>
              <a:t> after the date of import accounting. </a:t>
            </a:r>
            <a:endParaRPr lang="en-US" sz="1100" dirty="0"/>
          </a:p>
          <a:p>
            <a:pPr lvl="1"/>
            <a:r>
              <a:rPr lang="en-US" dirty="0"/>
              <a:t>Drawbacks or relief on some exports to the United States are limited by the “lesser of” rule under NAFTA, which requires the importer to be refunded the lesser of duties paid on importation into Canada or subsequent importation into the United States.</a:t>
            </a:r>
            <a:endParaRPr lang="en-US" sz="1100" dirty="0"/>
          </a:p>
          <a:p>
            <a:r>
              <a:rPr lang="en-US" b="1" dirty="0"/>
              <a:t>4. Are the goods products of Canada that have been “worked on” abroad?</a:t>
            </a:r>
            <a:endParaRPr lang="en-US" sz="1100" dirty="0"/>
          </a:p>
          <a:p>
            <a:pPr lvl="0"/>
            <a:r>
              <a:rPr lang="en-US" dirty="0"/>
              <a:t>The </a:t>
            </a:r>
            <a:r>
              <a:rPr lang="en-US" b="1" dirty="0"/>
              <a:t>Canadian Goods Abroad program</a:t>
            </a:r>
            <a:r>
              <a:rPr lang="en-US" dirty="0"/>
              <a:t> permits a partial relief from duties for products of Canada that are intended for export from and return to Canada, as long as the goods will be worked on, repaired, or have equipment added abroad, and the work cannot be practicably performed in Canada. </a:t>
            </a:r>
            <a:endParaRPr lang="en-US" sz="1100" dirty="0"/>
          </a:p>
          <a:p>
            <a:pPr lvl="1"/>
            <a:r>
              <a:rPr lang="en-US" dirty="0"/>
              <a:t>The goods must return </a:t>
            </a:r>
            <a:r>
              <a:rPr lang="en-US" b="1" dirty="0"/>
              <a:t>within a year</a:t>
            </a:r>
            <a:r>
              <a:rPr lang="en-US" dirty="0"/>
              <a:t> of their export from Canada, and the extent of the duty relief is limited to the duties (including surtaxes) payable on the Canadian portion of the value added by the foreign processing. </a:t>
            </a:r>
            <a:endParaRPr lang="en-US" sz="1100" dirty="0"/>
          </a:p>
          <a:p>
            <a:pPr lvl="1"/>
            <a:r>
              <a:rPr lang="en-US" dirty="0"/>
              <a:t>An application must be made at least three months before the proposed exportation from Canada. (Statutory provision: s. 101(1) of the </a:t>
            </a:r>
            <a:r>
              <a:rPr lang="en-US" i="1" dirty="0"/>
              <a:t>Customs Tariff</a:t>
            </a:r>
            <a:r>
              <a:rPr lang="en-US" dirty="0"/>
              <a:t>)</a:t>
            </a:r>
          </a:p>
          <a:p>
            <a:pPr lvl="1"/>
            <a:endParaRPr lang="en-US" sz="1100" dirty="0"/>
          </a:p>
          <a:p>
            <a:r>
              <a:rPr lang="en-US" b="1" dirty="0"/>
              <a:t>5. Are there special circumstances that justify a general, discretionary remission of duties?</a:t>
            </a:r>
            <a:endParaRPr lang="en-US" sz="1100" dirty="0"/>
          </a:p>
          <a:p>
            <a:pPr lvl="0"/>
            <a:r>
              <a:rPr lang="en-US" dirty="0"/>
              <a:t>The granting of a remission order involves both political and legal considerations. </a:t>
            </a:r>
            <a:endParaRPr lang="en-US" sz="1100" dirty="0"/>
          </a:p>
          <a:p>
            <a:r>
              <a:rPr lang="en-US" dirty="0"/>
              <a:t>Section 115 of the Customs Tariff permits the discretionary remission of import duties, including surtaxes, if recommended by the Minister of Public Safety and Emergency Preparedness. </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6</a:t>
            </a:fld>
            <a:endParaRPr lang="en-US"/>
          </a:p>
        </p:txBody>
      </p:sp>
    </p:spTree>
    <p:extLst>
      <p:ext uri="{BB962C8B-B14F-4D97-AF65-F5344CB8AC3E}">
        <p14:creationId xmlns:p14="http://schemas.microsoft.com/office/powerpoint/2010/main" val="45004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Speaking Notes</a:t>
            </a:r>
          </a:p>
          <a:p>
            <a:endParaRPr lang="en-US" u="sng" dirty="0" smtClean="0"/>
          </a:p>
          <a:p>
            <a:pPr marL="174708" indent="-174708">
              <a:buFont typeface="Arial" panose="020B0604020202020204" pitchFamily="34" charset="0"/>
              <a:buChar char="•"/>
            </a:pPr>
            <a:r>
              <a:rPr lang="en-US" dirty="0"/>
              <a:t>Finance Canada considers requests for remission, either as relief prior to importation, or to effect a refund after importation, and makes a recommendation to the Minister, who in turn makes a recommendation to the Governor in Council. </a:t>
            </a:r>
          </a:p>
          <a:p>
            <a:pPr marL="174708" indent="-174708">
              <a:buFont typeface="Arial" panose="020B0604020202020204" pitchFamily="34" charset="0"/>
              <a:buChar char="•"/>
            </a:pPr>
            <a:r>
              <a:rPr lang="en-US" dirty="0"/>
              <a:t>Before doing so, the Minister, through his delegate, must conclude that there are exceptional and compelling circumstances that, from a public policy perspective (existential; employment; investment; ROI decrease; debilitates securing financing; profits), outweigh the primary rationale behind the application of duties.</a:t>
            </a:r>
          </a:p>
          <a:p>
            <a:pPr marL="174708" indent="-174708">
              <a:buFont typeface="Arial" panose="020B0604020202020204" pitchFamily="34" charset="0"/>
              <a:buChar char="•"/>
            </a:pPr>
            <a:r>
              <a:rPr lang="en-US" dirty="0"/>
              <a:t>Under subsection 23(3) of the </a:t>
            </a:r>
            <a:r>
              <a:rPr lang="en-US" i="1" dirty="0"/>
              <a:t>Financial Administration Act</a:t>
            </a:r>
            <a:r>
              <a:rPr lang="en-US" dirty="0"/>
              <a:t>, a remission may be “total or partial or conditional or unconditional”. This Act specifies the considerations relevant to an application for remission, i.e., if “the enforcement … is unreasonable or unjust or that it is otherwise in the public interest to remit the tax or penalty.”</a:t>
            </a:r>
          </a:p>
          <a:p>
            <a:r>
              <a:rPr lang="en-US" dirty="0" smtClean="0"/>
              <a:t> </a:t>
            </a:r>
            <a:endParaRPr lang="en-US" dirty="0"/>
          </a:p>
        </p:txBody>
      </p:sp>
      <p:sp>
        <p:nvSpPr>
          <p:cNvPr id="4" name="Slide Number Placeholder 3"/>
          <p:cNvSpPr>
            <a:spLocks noGrp="1"/>
          </p:cNvSpPr>
          <p:nvPr>
            <p:ph type="sldNum" sz="quarter" idx="10"/>
          </p:nvPr>
        </p:nvSpPr>
        <p:spPr/>
        <p:txBody>
          <a:bodyPr/>
          <a:lstStyle/>
          <a:p>
            <a:fld id="{ACE0C098-DAE3-6C46-B223-F805D61D532E}" type="slidenum">
              <a:rPr lang="en-US" smtClean="0"/>
              <a:t>7</a:t>
            </a:fld>
            <a:endParaRPr lang="en-US"/>
          </a:p>
        </p:txBody>
      </p:sp>
    </p:spTree>
    <p:extLst>
      <p:ext uri="{BB962C8B-B14F-4D97-AF65-F5344CB8AC3E}">
        <p14:creationId xmlns:p14="http://schemas.microsoft.com/office/powerpoint/2010/main" val="89347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ACE0C098-DAE3-6C46-B223-F805D61D532E}" type="slidenum">
              <a:rPr lang="en-US" smtClean="0"/>
              <a:t>8</a:t>
            </a:fld>
            <a:endParaRPr lang="en-US"/>
          </a:p>
        </p:txBody>
      </p:sp>
    </p:spTree>
    <p:extLst>
      <p:ext uri="{BB962C8B-B14F-4D97-AF65-F5344CB8AC3E}">
        <p14:creationId xmlns:p14="http://schemas.microsoft.com/office/powerpoint/2010/main" val="225847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a:t>
            </a:r>
            <a:r>
              <a:rPr lang="en-US" baseline="0" dirty="0" smtClean="0"/>
              <a:t> Notes: </a:t>
            </a:r>
          </a:p>
          <a:p>
            <a:endParaRPr lang="en-US" dirty="0" smtClean="0"/>
          </a:p>
          <a:p>
            <a:pPr marL="174708" indent="-174708">
              <a:buFont typeface="Arial" panose="020B0604020202020204" pitchFamily="34" charset="0"/>
              <a:buChar char="•"/>
            </a:pPr>
            <a:r>
              <a:rPr lang="en-US" dirty="0" smtClean="0"/>
              <a:t>Why </a:t>
            </a:r>
            <a:r>
              <a:rPr lang="en-US" dirty="0"/>
              <a:t>safeguards? Trump. </a:t>
            </a:r>
          </a:p>
          <a:p>
            <a:pPr marL="174708" indent="-174708">
              <a:buFont typeface="Arial" panose="020B0604020202020204" pitchFamily="34" charset="0"/>
              <a:buChar char="•"/>
            </a:pPr>
            <a:r>
              <a:rPr lang="en-US" dirty="0" smtClean="0"/>
              <a:t>Two </a:t>
            </a:r>
            <a:r>
              <a:rPr lang="en-US" dirty="0"/>
              <a:t>aspects: </a:t>
            </a:r>
            <a:r>
              <a:rPr lang="en-US" dirty="0" smtClean="0"/>
              <a:t> (</a:t>
            </a:r>
            <a:r>
              <a:rPr lang="en-US" dirty="0"/>
              <a:t>1) </a:t>
            </a:r>
            <a:r>
              <a:rPr lang="en-US" dirty="0" smtClean="0"/>
              <a:t>section 232 </a:t>
            </a:r>
            <a:r>
              <a:rPr lang="en-US" dirty="0"/>
              <a:t>closes US market to </a:t>
            </a:r>
            <a:r>
              <a:rPr lang="en-US" dirty="0" smtClean="0"/>
              <a:t>Canadian </a:t>
            </a:r>
            <a:r>
              <a:rPr lang="en-US" dirty="0"/>
              <a:t>steel manufacturers and results in retaliation to open up market for CDN manufactures. </a:t>
            </a:r>
            <a:r>
              <a:rPr lang="en-US" dirty="0" smtClean="0"/>
              <a:t>(</a:t>
            </a:r>
            <a:r>
              <a:rPr lang="en-US" dirty="0"/>
              <a:t>2) </a:t>
            </a:r>
            <a:r>
              <a:rPr lang="en-US" dirty="0" smtClean="0"/>
              <a:t>Diversion </a:t>
            </a:r>
            <a:r>
              <a:rPr lang="en-US" dirty="0"/>
              <a:t>risk to the US (the Canadian sieve</a:t>
            </a:r>
            <a:r>
              <a:rPr lang="en-US" dirty="0" smtClean="0"/>
              <a:t>), recognizing the harm that diversion into Canada may cause to Canadian steel producers</a:t>
            </a:r>
            <a:endParaRPr lang="en-US" dirty="0"/>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ACE0C098-DAE3-6C46-B223-F805D61D532E}" type="slidenum">
              <a:rPr lang="en-US" smtClean="0"/>
              <a:t>9</a:t>
            </a:fld>
            <a:endParaRPr lang="en-US"/>
          </a:p>
        </p:txBody>
      </p:sp>
    </p:spTree>
    <p:extLst>
      <p:ext uri="{BB962C8B-B14F-4D97-AF65-F5344CB8AC3E}">
        <p14:creationId xmlns:p14="http://schemas.microsoft.com/office/powerpoint/2010/main" val="2935480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Dark)">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06D048-6454-4DE9-B32A-8B4234499B9E}"/>
              </a:ext>
            </a:extLst>
          </p:cNvPr>
          <p:cNvPicPr>
            <a:picLocks noChangeAspect="1"/>
          </p:cNvPicPr>
          <p:nvPr userDrawn="1"/>
        </p:nvPicPr>
        <p:blipFill>
          <a:blip r:embed="rId2"/>
          <a:srcRect r="35483" b="35459"/>
          <a:stretch>
            <a:fillRect/>
          </a:stretch>
        </p:blipFill>
        <p:spPr>
          <a:xfrm flipH="1">
            <a:off x="0" y="-1"/>
            <a:ext cx="12192000" cy="6860680"/>
          </a:xfrm>
          <a:prstGeom prst="rect">
            <a:avLst/>
          </a:prstGeom>
        </p:spPr>
      </p:pic>
      <p:sp>
        <p:nvSpPr>
          <p:cNvPr id="12" name="Chevron 31"/>
          <p:cNvSpPr/>
          <p:nvPr userDrawn="1"/>
        </p:nvSpPr>
        <p:spPr>
          <a:xfrm flipH="1">
            <a:off x="4658302" y="4179471"/>
            <a:ext cx="245428" cy="720082"/>
          </a:xfrm>
          <a:prstGeom prst="chevron">
            <a:avLst>
              <a:gd name="adj" fmla="val 63577"/>
            </a:avLst>
          </a:prstGeom>
          <a:solidFill>
            <a:srgbClr val="256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p:cNvCxnSpPr/>
          <p:nvPr userDrawn="1"/>
        </p:nvCxnSpPr>
        <p:spPr>
          <a:xfrm>
            <a:off x="4223792" y="1124744"/>
            <a:ext cx="0" cy="24482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20BEC6D-FEBC-4324-AD88-623B90D934E6}"/>
              </a:ext>
            </a:extLst>
          </p:cNvPr>
          <p:cNvPicPr>
            <a:picLocks noChangeAspect="1"/>
          </p:cNvPicPr>
          <p:nvPr userDrawn="1"/>
        </p:nvPicPr>
        <p:blipFill>
          <a:blip r:embed="rId3"/>
          <a:srcRect/>
          <a:stretch>
            <a:fillRect/>
          </a:stretch>
        </p:blipFill>
        <p:spPr>
          <a:xfrm>
            <a:off x="1085216" y="958132"/>
            <a:ext cx="2426705" cy="2953944"/>
          </a:xfrm>
          <a:prstGeom prst="rect">
            <a:avLst/>
          </a:prstGeom>
        </p:spPr>
      </p:pic>
      <p:sp>
        <p:nvSpPr>
          <p:cNvPr id="20" name="Chevron 30"/>
          <p:cNvSpPr/>
          <p:nvPr userDrawn="1"/>
        </p:nvSpPr>
        <p:spPr>
          <a:xfrm flipH="1">
            <a:off x="8158729" y="4183768"/>
            <a:ext cx="245428" cy="720080"/>
          </a:xfrm>
          <a:prstGeom prst="chevron">
            <a:avLst>
              <a:gd name="adj" fmla="val 63577"/>
            </a:avLst>
          </a:pr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31"/>
          <p:cNvSpPr>
            <a:spLocks noGrp="1"/>
          </p:cNvSpPr>
          <p:nvPr>
            <p:ph type="title" hasCustomPrompt="1"/>
          </p:nvPr>
        </p:nvSpPr>
        <p:spPr>
          <a:xfrm>
            <a:off x="5018341" y="1844824"/>
            <a:ext cx="6550267" cy="1300117"/>
          </a:xfrm>
        </p:spPr>
        <p:txBody>
          <a:bodyPr anchor="t" anchorCtr="0">
            <a:normAutofit/>
          </a:bodyPr>
          <a:lstStyle>
            <a:lvl1pPr>
              <a:defRPr sz="4400">
                <a:solidFill>
                  <a:schemeClr val="bg1"/>
                </a:solidFill>
              </a:defRPr>
            </a:lvl1pPr>
          </a:lstStyle>
          <a:p>
            <a:r>
              <a:rPr lang="en-US" smtClean="0"/>
              <a:t>[PRESENTATION TITLE]</a:t>
            </a:r>
            <a:endParaRPr lang="en-US"/>
          </a:p>
        </p:txBody>
      </p:sp>
      <p:sp>
        <p:nvSpPr>
          <p:cNvPr id="26" name="Text Placeholder 46"/>
          <p:cNvSpPr>
            <a:spLocks noGrp="1"/>
          </p:cNvSpPr>
          <p:nvPr>
            <p:ph type="body" sz="quarter" idx="14" hasCustomPrompt="1"/>
          </p:nvPr>
        </p:nvSpPr>
        <p:spPr>
          <a:xfrm>
            <a:off x="5018342" y="1530892"/>
            <a:ext cx="6550266" cy="313932"/>
          </a:xfrm>
        </p:spPr>
        <p:txBody>
          <a:bodyPr wrap="square" anchor="ctr">
            <a:normAutofit/>
          </a:bodyPr>
          <a:lstStyle>
            <a:lvl1pPr marL="0" indent="0">
              <a:buNone/>
              <a:defRPr sz="1600" i="1" baseline="0">
                <a:solidFill>
                  <a:schemeClr val="bg1"/>
                </a:solidFill>
              </a:defRPr>
            </a:lvl1pPr>
          </a:lstStyle>
          <a:p>
            <a:r>
              <a:rPr lang="en-US" smtClean="0"/>
              <a:t>[SUBTITLE]</a:t>
            </a:r>
            <a:endParaRPr lang="en-US"/>
          </a:p>
        </p:txBody>
      </p:sp>
      <p:sp>
        <p:nvSpPr>
          <p:cNvPr id="27" name="Text Placeholder 3"/>
          <p:cNvSpPr>
            <a:spLocks noGrp="1"/>
          </p:cNvSpPr>
          <p:nvPr>
            <p:ph type="body" sz="quarter" idx="15" hasCustomPrompt="1"/>
          </p:nvPr>
        </p:nvSpPr>
        <p:spPr>
          <a:xfrm>
            <a:off x="5018341" y="1216960"/>
            <a:ext cx="6550267" cy="313932"/>
          </a:xfrm>
        </p:spPr>
        <p:txBody>
          <a:bodyPr wrap="square" anchor="ctr">
            <a:normAutofit/>
          </a:bodyPr>
          <a:lstStyle>
            <a:lvl1pPr marL="0" indent="0">
              <a:buNone/>
              <a:defRPr sz="1600" baseline="0">
                <a:solidFill>
                  <a:schemeClr val="accent1"/>
                </a:solidFill>
              </a:defRPr>
            </a:lvl1pPr>
          </a:lstStyle>
          <a:p>
            <a:r>
              <a:rPr lang="en-US" smtClean="0"/>
              <a:t>Bennett Jones/Bennett Jones Academy [CHOOSE ONE]</a:t>
            </a:r>
            <a:endParaRPr lang="en-US"/>
          </a:p>
        </p:txBody>
      </p:sp>
      <p:sp>
        <p:nvSpPr>
          <p:cNvPr id="16" name="Text Placeholder 41"/>
          <p:cNvSpPr>
            <a:spLocks noGrp="1"/>
          </p:cNvSpPr>
          <p:nvPr>
            <p:ph type="body" sz="quarter" idx="12" hasCustomPrompt="1"/>
          </p:nvPr>
        </p:nvSpPr>
        <p:spPr>
          <a:xfrm>
            <a:off x="5018342" y="4116235"/>
            <a:ext cx="3025775" cy="800040"/>
          </a:xfrm>
        </p:spPr>
        <p:txBody>
          <a:bodyPr anchor="t">
            <a:normAutofit/>
          </a:bodyPr>
          <a:lstStyle>
            <a:lvl1pPr marL="0" indent="0">
              <a:lnSpc>
                <a:spcPct val="100000"/>
              </a:lnSpc>
              <a:spcBef>
                <a:spcPct val="0"/>
              </a:spcBef>
              <a:buFont typeface="Arial" charset="0"/>
              <a:buNone/>
              <a:defRPr sz="1600">
                <a:solidFill>
                  <a:schemeClr val="bg1"/>
                </a:solidFill>
              </a:defRPr>
            </a:lvl1pPr>
          </a:lstStyle>
          <a:p>
            <a:r>
              <a:rPr lang="en-US" smtClean="0"/>
              <a:t>Presented to</a:t>
            </a:r>
            <a:endParaRPr lang="en-US"/>
          </a:p>
        </p:txBody>
      </p:sp>
      <p:sp>
        <p:nvSpPr>
          <p:cNvPr id="17" name="Text Placeholder 41"/>
          <p:cNvSpPr>
            <a:spLocks noGrp="1"/>
          </p:cNvSpPr>
          <p:nvPr>
            <p:ph type="body" sz="quarter" idx="13" hasCustomPrompt="1"/>
          </p:nvPr>
        </p:nvSpPr>
        <p:spPr>
          <a:xfrm>
            <a:off x="8592865" y="4120530"/>
            <a:ext cx="3382759" cy="800040"/>
          </a:xfrm>
        </p:spPr>
        <p:txBody>
          <a:bodyPr anchor="t">
            <a:normAutofit/>
          </a:bodyPr>
          <a:lstStyle>
            <a:lvl1pPr marL="0" marR="0" indent="0" algn="l" defTabSz="914400" rtl="0" eaLnBrk="1" fontAlgn="auto" latinLnBrk="0" hangingPunct="1">
              <a:lnSpc>
                <a:spcPct val="100000"/>
              </a:lnSpc>
              <a:spcBef>
                <a:spcPct val="0"/>
              </a:spcBef>
              <a:spcAft>
                <a:spcPct val="0"/>
              </a:spcAft>
              <a:buClrTx/>
              <a:buSzPct val="80000"/>
              <a:buFont typeface="Arial" charset="0"/>
              <a:buNone/>
              <a:defRPr sz="1600">
                <a:solidFill>
                  <a:schemeClr val="bg1"/>
                </a:solidFill>
              </a:defRPr>
            </a:lvl1pPr>
          </a:lstStyle>
          <a:p>
            <a:pPr marL="0" marR="0" lvl="0" indent="0" algn="l" defTabSz="914400" rtl="0" eaLnBrk="1" fontAlgn="auto" latinLnBrk="0" hangingPunct="1">
              <a:lnSpc>
                <a:spcPct val="100000"/>
              </a:lnSpc>
              <a:spcBef>
                <a:spcPct val="0"/>
              </a:spcBef>
              <a:spcAft>
                <a:spcPct val="0"/>
              </a:spcAft>
              <a:buClrTx/>
              <a:buSzPct val="80000"/>
              <a:buFont typeface="Arial" charset="0"/>
              <a:buNone/>
              <a:defRPr/>
            </a:pPr>
            <a:r>
              <a:rPr lang="en-US" smtClean="0"/>
              <a:t>Presenters</a:t>
            </a:r>
          </a:p>
        </p:txBody>
      </p:sp>
    </p:spTree>
    <p:extLst>
      <p:ext uri="{BB962C8B-B14F-4D97-AF65-F5344CB8AC3E}">
        <p14:creationId xmlns:p14="http://schemas.microsoft.com/office/powerpoint/2010/main" val="13714757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
    <p:spTree>
      <p:nvGrpSpPr>
        <p:cNvPr id="1" name=""/>
        <p:cNvGrpSpPr/>
        <p:nvPr/>
      </p:nvGrpSpPr>
      <p:grpSpPr>
        <a:xfrm>
          <a:off x="0" y="0"/>
          <a:ext cx="0" cy="0"/>
          <a:chOff x="0" y="0"/>
          <a:chExt cx="0" cy="0"/>
        </a:xfrm>
      </p:grpSpPr>
      <p:sp>
        <p:nvSpPr>
          <p:cNvPr id="22" name="Freeform 21"/>
          <p:cNvSpPr/>
          <p:nvPr userDrawn="1"/>
        </p:nvSpPr>
        <p:spPr>
          <a:xfrm rot="10800000">
            <a:off x="0" y="1"/>
            <a:ext cx="5517210" cy="6863359"/>
          </a:xfrm>
          <a:custGeom>
            <a:avLst/>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6"/>
          <p:cNvSpPr>
            <a:spLocks noGrp="1"/>
          </p:cNvSpPr>
          <p:nvPr>
            <p:ph type="title" hasCustomPrompt="1"/>
          </p:nvPr>
        </p:nvSpPr>
        <p:spPr>
          <a:xfrm>
            <a:off x="839788" y="2773436"/>
            <a:ext cx="4248100" cy="1311128"/>
          </a:xfrm>
        </p:spPr>
        <p:txBody>
          <a:bodyPr anchor="ctr"/>
          <a:lstStyle>
            <a:lvl1pPr marL="0" marR="0" indent="0" algn="l" defTabSz="914400" rtl="0" eaLnBrk="1" fontAlgn="auto" latinLnBrk="0" hangingPunct="1">
              <a:lnSpc>
                <a:spcPct val="90000"/>
              </a:lnSpc>
              <a:spcBef>
                <a:spcPct val="0"/>
              </a:spcBef>
              <a:spcAft>
                <a:spcPct val="0"/>
              </a:spcAft>
              <a:buClrTx/>
              <a:buSzTx/>
              <a:buFontTx/>
              <a:buNone/>
              <a:defRPr sz="4400">
                <a:solidFill>
                  <a:schemeClr val="bg1"/>
                </a:solidFill>
              </a:defRPr>
            </a:lvl1pPr>
          </a:lstStyle>
          <a:p>
            <a:r>
              <a:rPr lang="en-US"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 name="triple hexagon"/>
          <p:cNvGrpSpPr/>
          <p:nvPr userDrawn="1"/>
        </p:nvGrpSpPr>
        <p:grpSpPr>
          <a:xfrm>
            <a:off x="11480347" y="6309320"/>
            <a:ext cx="690481" cy="765608"/>
            <a:chOff x="1056924" y="664846"/>
            <a:chExt cx="2500100" cy="2772120"/>
          </a:xfrm>
        </p:grpSpPr>
        <p:sp>
          <p:nvSpPr>
            <p:cNvPr id="17" name="Hexagon 16"/>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pic>
        <p:nvPicPr>
          <p:cNvPr id="11" name="logo">
            <a:extLst>
              <a:ext uri="{FF2B5EF4-FFF2-40B4-BE49-F238E27FC236}">
                <a16:creationId xmlns:a16="http://schemas.microsoft.com/office/drawing/2014/main" id="{3C1FDAF7-4A88-40CE-8093-798B7AA444CC}"/>
              </a:ext>
            </a:extLst>
          </p:cNvPr>
          <p:cNvPicPr>
            <a:picLocks noChangeAspect="1"/>
          </p:cNvPicPr>
          <p:nvPr userDrawn="1"/>
        </p:nvPicPr>
        <p:blipFill>
          <a:blip r:embed="rId2"/>
          <a:srcRect/>
          <a:stretch>
            <a:fillRect/>
          </a:stretch>
        </p:blipFill>
        <p:spPr>
          <a:xfrm>
            <a:off x="9142244" y="6102357"/>
            <a:ext cx="1628565" cy="413926"/>
          </a:xfrm>
          <a:prstGeom prst="rect">
            <a:avLst/>
          </a:prstGeom>
        </p:spPr>
      </p:pic>
    </p:spTree>
    <p:extLst>
      <p:ext uri="{BB962C8B-B14F-4D97-AF65-F5344CB8AC3E}">
        <p14:creationId xmlns:p14="http://schemas.microsoft.com/office/powerpoint/2010/main" val="40767574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
    <p:spTree>
      <p:nvGrpSpPr>
        <p:cNvPr id="1" name=""/>
        <p:cNvGrpSpPr/>
        <p:nvPr/>
      </p:nvGrpSpPr>
      <p:grpSpPr>
        <a:xfrm>
          <a:off x="0" y="0"/>
          <a:ext cx="0" cy="0"/>
          <a:chOff x="0" y="0"/>
          <a:chExt cx="0" cy="0"/>
        </a:xfrm>
      </p:grpSpPr>
      <p:sp>
        <p:nvSpPr>
          <p:cNvPr id="22" name="Freeform 21"/>
          <p:cNvSpPr/>
          <p:nvPr userDrawn="1"/>
        </p:nvSpPr>
        <p:spPr>
          <a:xfrm rot="10800000">
            <a:off x="0" y="1"/>
            <a:ext cx="5517210" cy="6863359"/>
          </a:xfrm>
          <a:custGeom>
            <a:avLst/>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6"/>
          <p:cNvSpPr>
            <a:spLocks noGrp="1"/>
          </p:cNvSpPr>
          <p:nvPr>
            <p:ph type="title" hasCustomPrompt="1"/>
          </p:nvPr>
        </p:nvSpPr>
        <p:spPr>
          <a:xfrm>
            <a:off x="839788" y="2773436"/>
            <a:ext cx="4248100" cy="1311128"/>
          </a:xfrm>
        </p:spPr>
        <p:txBody>
          <a:bodyPr anchor="ctr"/>
          <a:lstStyle>
            <a:lvl1pPr marL="0" marR="0" indent="0" algn="l" defTabSz="914400" rtl="0" eaLnBrk="1" fontAlgn="auto" latinLnBrk="0" hangingPunct="1">
              <a:lnSpc>
                <a:spcPct val="90000"/>
              </a:lnSpc>
              <a:spcBef>
                <a:spcPct val="0"/>
              </a:spcBef>
              <a:spcAft>
                <a:spcPct val="0"/>
              </a:spcAft>
              <a:buClrTx/>
              <a:buSzTx/>
              <a:buFontTx/>
              <a:buNone/>
              <a:defRPr sz="4400">
                <a:solidFill>
                  <a:schemeClr val="bg1"/>
                </a:solidFill>
              </a:defRPr>
            </a:lvl1pPr>
          </a:lstStyle>
          <a:p>
            <a:r>
              <a:rPr lang="en-US"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 name="triple hexagon"/>
          <p:cNvGrpSpPr/>
          <p:nvPr userDrawn="1"/>
        </p:nvGrpSpPr>
        <p:grpSpPr>
          <a:xfrm>
            <a:off x="11480347" y="6309320"/>
            <a:ext cx="690481" cy="765608"/>
            <a:chOff x="1056924" y="664846"/>
            <a:chExt cx="2500100" cy="2772120"/>
          </a:xfrm>
        </p:grpSpPr>
        <p:sp>
          <p:nvSpPr>
            <p:cNvPr id="17" name="Hexagon 16"/>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pic>
        <p:nvPicPr>
          <p:cNvPr id="11" name="logo">
            <a:extLst>
              <a:ext uri="{FF2B5EF4-FFF2-40B4-BE49-F238E27FC236}">
                <a16:creationId xmlns:a16="http://schemas.microsoft.com/office/drawing/2014/main" id="{3C1FDAF7-4A88-40CE-8093-798B7AA444CC}"/>
              </a:ext>
            </a:extLst>
          </p:cNvPr>
          <p:cNvPicPr>
            <a:picLocks noChangeAspect="1"/>
          </p:cNvPicPr>
          <p:nvPr userDrawn="1"/>
        </p:nvPicPr>
        <p:blipFill>
          <a:blip r:embed="rId2"/>
          <a:srcRect/>
          <a:stretch>
            <a:fillRect/>
          </a:stretch>
        </p:blipFill>
        <p:spPr>
          <a:xfrm>
            <a:off x="9142244" y="6102357"/>
            <a:ext cx="1628565" cy="413926"/>
          </a:xfrm>
          <a:prstGeom prst="rect">
            <a:avLst/>
          </a:prstGeom>
        </p:spPr>
      </p:pic>
      <p:sp>
        <p:nvSpPr>
          <p:cNvPr id="10" name="Picture Placeholder 2"/>
          <p:cNvSpPr>
            <a:spLocks noGrp="1"/>
          </p:cNvSpPr>
          <p:nvPr>
            <p:ph type="pic" sz="quarter" idx="20"/>
          </p:nvPr>
        </p:nvSpPr>
        <p:spPr>
          <a:xfrm>
            <a:off x="6099229" y="951470"/>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sp>
        <p:nvSpPr>
          <p:cNvPr id="12" name="Picture Placeholder 2">
            <a:extLst>
              <a:ext uri="{FF2B5EF4-FFF2-40B4-BE49-F238E27FC236}">
                <a16:creationId xmlns:a16="http://schemas.microsoft.com/office/drawing/2014/main" id="{330A1296-7497-4DA9-917C-D30384EDAA8B}"/>
              </a:ext>
            </a:extLst>
          </p:cNvPr>
          <p:cNvSpPr>
            <a:spLocks noGrp="1"/>
          </p:cNvSpPr>
          <p:nvPr>
            <p:ph type="pic" sz="quarter" idx="33"/>
          </p:nvPr>
        </p:nvSpPr>
        <p:spPr>
          <a:xfrm>
            <a:off x="6099229" y="2707593"/>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sp>
        <p:nvSpPr>
          <p:cNvPr id="13" name="Picture Placeholder 2">
            <a:extLst>
              <a:ext uri="{FF2B5EF4-FFF2-40B4-BE49-F238E27FC236}">
                <a16:creationId xmlns:a16="http://schemas.microsoft.com/office/drawing/2014/main" id="{0823AA8B-5003-49FA-BC03-1C2B8A0AC12A}"/>
              </a:ext>
            </a:extLst>
          </p:cNvPr>
          <p:cNvSpPr>
            <a:spLocks noGrp="1"/>
          </p:cNvSpPr>
          <p:nvPr>
            <p:ph type="pic" sz="quarter" idx="34"/>
          </p:nvPr>
        </p:nvSpPr>
        <p:spPr>
          <a:xfrm>
            <a:off x="6099229" y="4492821"/>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cxnSp>
        <p:nvCxnSpPr>
          <p:cNvPr id="14" name="Straight Connector 13"/>
          <p:cNvCxnSpPr/>
          <p:nvPr userDrawn="1"/>
        </p:nvCxnSpPr>
        <p:spPr>
          <a:xfrm flipH="1">
            <a:off x="6099230" y="2498777"/>
            <a:ext cx="532536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99230" y="4273235"/>
            <a:ext cx="532536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41"/>
          <p:cNvSpPr>
            <a:spLocks noGrp="1"/>
          </p:cNvSpPr>
          <p:nvPr>
            <p:ph type="body" sz="quarter" idx="29" hasCustomPrompt="1"/>
          </p:nvPr>
        </p:nvSpPr>
        <p:spPr>
          <a:xfrm>
            <a:off x="7893438" y="4527681"/>
            <a:ext cx="2929659"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smtClean="0"/>
              <a:t>Contact Person</a:t>
            </a:r>
            <a:endParaRPr lang="en-US"/>
          </a:p>
        </p:txBody>
      </p:sp>
      <p:sp>
        <p:nvSpPr>
          <p:cNvPr id="23" name="Rectangle 22">
            <a:extLst>
              <a:ext uri="{FF2B5EF4-FFF2-40B4-BE49-F238E27FC236}">
                <a16:creationId xmlns:a16="http://schemas.microsoft.com/office/drawing/2014/main" id="{4B7D3FC3-69E7-4243-B417-C3ABCE8F7C58}"/>
              </a:ext>
            </a:extLst>
          </p:cNvPr>
          <p:cNvSpPr/>
          <p:nvPr userDrawn="1"/>
        </p:nvSpPr>
        <p:spPr>
          <a:xfrm>
            <a:off x="6100237" y="2243781"/>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E81246-6274-453E-8EE1-C96AAAB56787}"/>
              </a:ext>
            </a:extLst>
          </p:cNvPr>
          <p:cNvSpPr/>
          <p:nvPr userDrawn="1"/>
        </p:nvSpPr>
        <p:spPr>
          <a:xfrm>
            <a:off x="6100237" y="3999904"/>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78AEAA-A5DE-4FC6-B073-38C0F65BAA34}"/>
              </a:ext>
            </a:extLst>
          </p:cNvPr>
          <p:cNvSpPr/>
          <p:nvPr userDrawn="1"/>
        </p:nvSpPr>
        <p:spPr>
          <a:xfrm>
            <a:off x="6100237" y="5785132"/>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41"/>
          <p:cNvSpPr>
            <a:spLocks noGrp="1"/>
          </p:cNvSpPr>
          <p:nvPr>
            <p:ph type="body" sz="quarter" idx="35" hasCustomPrompt="1"/>
          </p:nvPr>
        </p:nvSpPr>
        <p:spPr>
          <a:xfrm>
            <a:off x="7893438" y="2757156"/>
            <a:ext cx="2929659"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smtClean="0"/>
              <a:t>Contact Person</a:t>
            </a:r>
            <a:endParaRPr lang="en-US"/>
          </a:p>
        </p:txBody>
      </p:sp>
      <p:sp>
        <p:nvSpPr>
          <p:cNvPr id="27" name="Text Placeholder 41"/>
          <p:cNvSpPr>
            <a:spLocks noGrp="1"/>
          </p:cNvSpPr>
          <p:nvPr>
            <p:ph type="body" sz="quarter" idx="36" hasCustomPrompt="1"/>
          </p:nvPr>
        </p:nvSpPr>
        <p:spPr>
          <a:xfrm>
            <a:off x="7896200" y="980686"/>
            <a:ext cx="2929659"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smtClean="0"/>
              <a:t>Contact Person</a:t>
            </a:r>
            <a:endParaRPr lang="en-US"/>
          </a:p>
        </p:txBody>
      </p:sp>
    </p:spTree>
    <p:extLst>
      <p:ext uri="{BB962C8B-B14F-4D97-AF65-F5344CB8AC3E}">
        <p14:creationId xmlns:p14="http://schemas.microsoft.com/office/powerpoint/2010/main" val="13287642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
    <p:spTree>
      <p:nvGrpSpPr>
        <p:cNvPr id="1" name=""/>
        <p:cNvGrpSpPr/>
        <p:nvPr/>
      </p:nvGrpSpPr>
      <p:grpSpPr>
        <a:xfrm>
          <a:off x="0" y="0"/>
          <a:ext cx="0" cy="0"/>
          <a:chOff x="0" y="0"/>
          <a:chExt cx="0" cy="0"/>
        </a:xfrm>
      </p:grpSpPr>
      <p:sp>
        <p:nvSpPr>
          <p:cNvPr id="22" name="Freeform 21"/>
          <p:cNvSpPr/>
          <p:nvPr userDrawn="1"/>
        </p:nvSpPr>
        <p:spPr>
          <a:xfrm rot="10800000">
            <a:off x="0" y="1"/>
            <a:ext cx="5517210" cy="6863359"/>
          </a:xfrm>
          <a:custGeom>
            <a:avLst/>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6"/>
          <p:cNvSpPr>
            <a:spLocks noGrp="1"/>
          </p:cNvSpPr>
          <p:nvPr>
            <p:ph type="title" hasCustomPrompt="1"/>
          </p:nvPr>
        </p:nvSpPr>
        <p:spPr>
          <a:xfrm>
            <a:off x="839788" y="2773436"/>
            <a:ext cx="4248100" cy="1311128"/>
          </a:xfrm>
        </p:spPr>
        <p:txBody>
          <a:bodyPr anchor="ctr"/>
          <a:lstStyle>
            <a:lvl1pPr marL="0" marR="0" indent="0" algn="l" defTabSz="914400" rtl="0" eaLnBrk="1" fontAlgn="auto" latinLnBrk="0" hangingPunct="1">
              <a:lnSpc>
                <a:spcPct val="90000"/>
              </a:lnSpc>
              <a:spcBef>
                <a:spcPct val="0"/>
              </a:spcBef>
              <a:spcAft>
                <a:spcPct val="0"/>
              </a:spcAft>
              <a:buClrTx/>
              <a:buSzTx/>
              <a:buFontTx/>
              <a:buNone/>
              <a:defRPr sz="4400">
                <a:solidFill>
                  <a:schemeClr val="bg1"/>
                </a:solidFill>
              </a:defRPr>
            </a:lvl1pPr>
          </a:lstStyle>
          <a:p>
            <a:r>
              <a:rPr lang="en-US"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 name="triple hexagon"/>
          <p:cNvGrpSpPr/>
          <p:nvPr userDrawn="1"/>
        </p:nvGrpSpPr>
        <p:grpSpPr>
          <a:xfrm>
            <a:off x="11480347" y="6309320"/>
            <a:ext cx="690481" cy="765608"/>
            <a:chOff x="1056924" y="664846"/>
            <a:chExt cx="2500100" cy="2772120"/>
          </a:xfrm>
        </p:grpSpPr>
        <p:sp>
          <p:nvSpPr>
            <p:cNvPr id="17" name="Hexagon 16"/>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pic>
        <p:nvPicPr>
          <p:cNvPr id="11" name="logo">
            <a:extLst>
              <a:ext uri="{FF2B5EF4-FFF2-40B4-BE49-F238E27FC236}">
                <a16:creationId xmlns:a16="http://schemas.microsoft.com/office/drawing/2014/main" id="{3C1FDAF7-4A88-40CE-8093-798B7AA444CC}"/>
              </a:ext>
            </a:extLst>
          </p:cNvPr>
          <p:cNvPicPr>
            <a:picLocks noChangeAspect="1"/>
          </p:cNvPicPr>
          <p:nvPr userDrawn="1"/>
        </p:nvPicPr>
        <p:blipFill>
          <a:blip r:embed="rId2"/>
          <a:srcRect/>
          <a:stretch>
            <a:fillRect/>
          </a:stretch>
        </p:blipFill>
        <p:spPr>
          <a:xfrm>
            <a:off x="9142244" y="6102357"/>
            <a:ext cx="1628565" cy="413926"/>
          </a:xfrm>
          <a:prstGeom prst="rect">
            <a:avLst/>
          </a:prstGeom>
        </p:spPr>
      </p:pic>
      <p:sp>
        <p:nvSpPr>
          <p:cNvPr id="10" name="Picture Placeholder 2"/>
          <p:cNvSpPr>
            <a:spLocks noGrp="1"/>
          </p:cNvSpPr>
          <p:nvPr>
            <p:ph type="pic" sz="quarter" idx="20"/>
          </p:nvPr>
        </p:nvSpPr>
        <p:spPr>
          <a:xfrm>
            <a:off x="6099229" y="2636912"/>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sp>
        <p:nvSpPr>
          <p:cNvPr id="12" name="Rectangle 11">
            <a:extLst>
              <a:ext uri="{FF2B5EF4-FFF2-40B4-BE49-F238E27FC236}">
                <a16:creationId xmlns:a16="http://schemas.microsoft.com/office/drawing/2014/main" id="{4B7D3FC3-69E7-4243-B417-C3ABCE8F7C58}"/>
              </a:ext>
            </a:extLst>
          </p:cNvPr>
          <p:cNvSpPr/>
          <p:nvPr userDrawn="1"/>
        </p:nvSpPr>
        <p:spPr>
          <a:xfrm>
            <a:off x="6100237" y="3929223"/>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1"/>
          <p:cNvSpPr>
            <a:spLocks noGrp="1"/>
          </p:cNvSpPr>
          <p:nvPr>
            <p:ph type="body" sz="quarter" idx="36" hasCustomPrompt="1"/>
          </p:nvPr>
        </p:nvSpPr>
        <p:spPr>
          <a:xfrm>
            <a:off x="7896200" y="2666128"/>
            <a:ext cx="2929659" cy="730035"/>
          </a:xfrm>
        </p:spPr>
        <p:txBody>
          <a:bodyPr anchor="ctr">
            <a:normAutofit/>
          </a:bodyPr>
          <a:lstStyle>
            <a:lvl1pPr marL="0" indent="0">
              <a:spcBef>
                <a:spcPct val="0"/>
              </a:spcBef>
              <a:buFont typeface="Arial" charset="0"/>
              <a:buNone/>
              <a:defRPr sz="1600" baseline="0">
                <a:solidFill>
                  <a:schemeClr val="tx2"/>
                </a:solidFill>
              </a:defRPr>
            </a:lvl1pPr>
          </a:lstStyle>
          <a:p>
            <a:r>
              <a:rPr lang="en-US" smtClean="0"/>
              <a:t>Contact Person</a:t>
            </a:r>
            <a:endParaRPr lang="en-US"/>
          </a:p>
        </p:txBody>
      </p:sp>
    </p:spTree>
    <p:extLst>
      <p:ext uri="{BB962C8B-B14F-4D97-AF65-F5344CB8AC3E}">
        <p14:creationId xmlns:p14="http://schemas.microsoft.com/office/powerpoint/2010/main" val="40904739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 E/Green">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sp>
        <p:nvSpPr>
          <p:cNvPr id="11" name="Content Placeholder 2"/>
          <p:cNvSpPr>
            <a:spLocks noGrp="1"/>
          </p:cNvSpPr>
          <p:nvPr>
            <p:ph sz="half" idx="1"/>
          </p:nvPr>
        </p:nvSpPr>
        <p:spPr>
          <a:xfrm>
            <a:off x="475488" y="1916112"/>
            <a:ext cx="5544312"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6172200" y="1916112"/>
            <a:ext cx="5540424"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2 Col) E/Green">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sp>
        <p:nvSpPr>
          <p:cNvPr id="11" name="Content Placeholder 2"/>
          <p:cNvSpPr>
            <a:spLocks noGrp="1"/>
          </p:cNvSpPr>
          <p:nvPr>
            <p:ph sz="half" idx="1"/>
          </p:nvPr>
        </p:nvSpPr>
        <p:spPr>
          <a:xfrm>
            <a:off x="475488" y="1916112"/>
            <a:ext cx="11237136"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extLst>
      <p:ext uri="{BB962C8B-B14F-4D97-AF65-F5344CB8AC3E}">
        <p14:creationId xmlns:p14="http://schemas.microsoft.com/office/powerpoint/2010/main" val="195840147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2 Col) E/Green">
    <p:spTree>
      <p:nvGrpSpPr>
        <p:cNvPr id="1" name=""/>
        <p:cNvGrpSpPr/>
        <p:nvPr/>
      </p:nvGrpSpPr>
      <p:grpSpPr>
        <a:xfrm>
          <a:off x="0" y="0"/>
          <a:ext cx="0" cy="0"/>
          <a:chOff x="0" y="0"/>
          <a:chExt cx="0" cy="0"/>
        </a:xfrm>
      </p:grpSpPr>
      <p:pic>
        <p:nvPicPr>
          <p:cNvPr id="12" name="Content Placeholder 8"/>
          <p:cNvPicPr>
            <a:picLocks noChangeAspect="1"/>
          </p:cNvPicPr>
          <p:nvPr userDrawn="1"/>
        </p:nvPicPr>
        <p:blipFill>
          <a:blip r:embed="rId2"/>
          <a:srcRect t="27124" b="625"/>
          <a:stretch>
            <a:fillRect/>
          </a:stretch>
        </p:blipFill>
        <p:spPr>
          <a:xfrm>
            <a:off x="0" y="985422"/>
            <a:ext cx="12192000" cy="5872577"/>
          </a:xfrm>
          <a:prstGeom prst="rect">
            <a:avLst/>
          </a:prstGeom>
        </p:spPr>
      </p:pic>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sp>
        <p:nvSpPr>
          <p:cNvPr id="11" name="Content Placeholder 2"/>
          <p:cNvSpPr>
            <a:spLocks noGrp="1"/>
          </p:cNvSpPr>
          <p:nvPr>
            <p:ph sz="half" idx="1"/>
          </p:nvPr>
        </p:nvSpPr>
        <p:spPr>
          <a:xfrm>
            <a:off x="475488" y="1916112"/>
            <a:ext cx="11237136"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3"/>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extLst>
      <p:ext uri="{BB962C8B-B14F-4D97-AF65-F5344CB8AC3E}">
        <p14:creationId xmlns:p14="http://schemas.microsoft.com/office/powerpoint/2010/main" val="33230419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Col) E/Lim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009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sp>
        <p:nvSpPr>
          <p:cNvPr id="11" name="Content Placeholder 2"/>
          <p:cNvSpPr>
            <a:spLocks noGrp="1"/>
          </p:cNvSpPr>
          <p:nvPr>
            <p:ph sz="half" idx="1"/>
          </p:nvPr>
        </p:nvSpPr>
        <p:spPr>
          <a:xfrm>
            <a:off x="475488" y="1916112"/>
            <a:ext cx="5544312"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6172200" y="1916112"/>
            <a:ext cx="5540424"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2 Col) E/Lim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009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20" name="Content Placeholder 2"/>
          <p:cNvSpPr>
            <a:spLocks noGrp="1"/>
          </p:cNvSpPr>
          <p:nvPr>
            <p:ph sz="half" idx="1"/>
          </p:nvPr>
        </p:nvSpPr>
        <p:spPr>
          <a:xfrm>
            <a:off x="475488" y="1916112"/>
            <a:ext cx="11237136"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566976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Col) E/Charcoal">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sz="half" idx="1"/>
          </p:nvPr>
        </p:nvSpPr>
        <p:spPr>
          <a:xfrm>
            <a:off x="475488" y="1916112"/>
            <a:ext cx="5544312"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6172200" y="1916112"/>
            <a:ext cx="5540424"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13" name="Title 1">
            <a:extLst>
              <a:ext uri="{FF2B5EF4-FFF2-40B4-BE49-F238E27FC236}">
                <a16:creationId xmlns:a16="http://schemas.microsoft.com/office/drawing/2014/main" id="{D6F4CC95-605F-40CF-BF2A-8BECE287C2F2}"/>
              </a:ext>
            </a:extLst>
          </p:cNvPr>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2 Col) E/Charcoal">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13" name="Title 1">
            <a:extLst>
              <a:ext uri="{FF2B5EF4-FFF2-40B4-BE49-F238E27FC236}">
                <a16:creationId xmlns:a16="http://schemas.microsoft.com/office/drawing/2014/main" id="{D6F4CC95-605F-40CF-BF2A-8BECE287C2F2}"/>
              </a:ext>
            </a:extLst>
          </p:cNvPr>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sp>
        <p:nvSpPr>
          <p:cNvPr id="20" name="Content Placeholder 2"/>
          <p:cNvSpPr>
            <a:spLocks noGrp="1"/>
          </p:cNvSpPr>
          <p:nvPr>
            <p:ph sz="half" idx="1"/>
          </p:nvPr>
        </p:nvSpPr>
        <p:spPr>
          <a:xfrm>
            <a:off x="475488" y="1916112"/>
            <a:ext cx="11237136"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202506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Light)">
    <p:spTree>
      <p:nvGrpSpPr>
        <p:cNvPr id="1" name=""/>
        <p:cNvGrpSpPr/>
        <p:nvPr/>
      </p:nvGrpSpPr>
      <p:grpSpPr>
        <a:xfrm>
          <a:off x="0" y="0"/>
          <a:ext cx="0" cy="0"/>
          <a:chOff x="0" y="0"/>
          <a:chExt cx="0" cy="0"/>
        </a:xfrm>
      </p:grpSpPr>
      <p:sp>
        <p:nvSpPr>
          <p:cNvPr id="20" name="Chevron 30"/>
          <p:cNvSpPr/>
          <p:nvPr userDrawn="1"/>
        </p:nvSpPr>
        <p:spPr>
          <a:xfrm flipH="1">
            <a:off x="8184605" y="4428342"/>
            <a:ext cx="245428" cy="720080"/>
          </a:xfrm>
          <a:prstGeom prst="chevron">
            <a:avLst>
              <a:gd name="adj" fmla="val 63577"/>
            </a:avLst>
          </a:prstGeom>
          <a:solidFill>
            <a:srgbClr val="2DA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31"/>
          <p:cNvSpPr/>
          <p:nvPr userDrawn="1"/>
        </p:nvSpPr>
        <p:spPr>
          <a:xfrm flipH="1">
            <a:off x="4440189" y="4428340"/>
            <a:ext cx="245428" cy="720082"/>
          </a:xfrm>
          <a:prstGeom prst="chevron">
            <a:avLst>
              <a:gd name="adj" fmla="val 63577"/>
            </a:avLst>
          </a:prstGeom>
          <a:solidFill>
            <a:srgbClr val="256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 Placeholder 41"/>
          <p:cNvSpPr>
            <a:spLocks noGrp="1"/>
          </p:cNvSpPr>
          <p:nvPr>
            <p:ph type="body" sz="quarter" idx="12" hasCustomPrompt="1"/>
          </p:nvPr>
        </p:nvSpPr>
        <p:spPr>
          <a:xfrm>
            <a:off x="4798790" y="4365104"/>
            <a:ext cx="3025775" cy="800040"/>
          </a:xfrm>
        </p:spPr>
        <p:txBody>
          <a:bodyPr anchor="t">
            <a:normAutofit/>
          </a:bodyPr>
          <a:lstStyle>
            <a:lvl1pPr marL="0" indent="0">
              <a:lnSpc>
                <a:spcPct val="100000"/>
              </a:lnSpc>
              <a:spcBef>
                <a:spcPct val="0"/>
              </a:spcBef>
              <a:buFont typeface="Arial" charset="0"/>
              <a:buNone/>
              <a:defRPr sz="1600">
                <a:solidFill>
                  <a:schemeClr val="tx2"/>
                </a:solidFill>
              </a:defRPr>
            </a:lvl1pPr>
          </a:lstStyle>
          <a:p>
            <a:r>
              <a:rPr lang="en-US" smtClean="0"/>
              <a:t>Presented to</a:t>
            </a:r>
            <a:endParaRPr lang="en-US"/>
          </a:p>
        </p:txBody>
      </p:sp>
      <p:sp>
        <p:nvSpPr>
          <p:cNvPr id="23" name="Text Placeholder 41"/>
          <p:cNvSpPr>
            <a:spLocks noGrp="1"/>
          </p:cNvSpPr>
          <p:nvPr>
            <p:ph type="body" sz="quarter" idx="13" hasCustomPrompt="1"/>
          </p:nvPr>
        </p:nvSpPr>
        <p:spPr>
          <a:xfrm>
            <a:off x="8618741" y="4365104"/>
            <a:ext cx="3382759" cy="800040"/>
          </a:xfrm>
        </p:spPr>
        <p:txBody>
          <a:bodyPr anchor="t">
            <a:normAutofit/>
          </a:bodyPr>
          <a:lstStyle>
            <a:lvl1pPr marL="0" marR="0" indent="0" algn="l" defTabSz="914400" rtl="0" eaLnBrk="1" fontAlgn="auto" latinLnBrk="0" hangingPunct="1">
              <a:lnSpc>
                <a:spcPct val="100000"/>
              </a:lnSpc>
              <a:spcBef>
                <a:spcPct val="0"/>
              </a:spcBef>
              <a:spcAft>
                <a:spcPct val="0"/>
              </a:spcAft>
              <a:buClrTx/>
              <a:buSzPct val="80000"/>
              <a:buFont typeface="Arial" charset="0"/>
              <a:buNone/>
              <a:defRPr sz="1600">
                <a:solidFill>
                  <a:schemeClr val="tx2"/>
                </a:solidFill>
              </a:defRPr>
            </a:lvl1pPr>
          </a:lstStyle>
          <a:p>
            <a:pPr marL="0" marR="0" lvl="0" indent="0" algn="l" defTabSz="914400" rtl="0" eaLnBrk="1" fontAlgn="auto" latinLnBrk="0" hangingPunct="1">
              <a:lnSpc>
                <a:spcPct val="100000"/>
              </a:lnSpc>
              <a:spcBef>
                <a:spcPct val="0"/>
              </a:spcBef>
              <a:spcAft>
                <a:spcPct val="0"/>
              </a:spcAft>
              <a:buClrTx/>
              <a:buSzPct val="80000"/>
              <a:buFont typeface="Arial" charset="0"/>
              <a:buNone/>
              <a:defRPr/>
            </a:pPr>
            <a:r>
              <a:rPr lang="en-US" smtClean="0"/>
              <a:t>Presenters</a:t>
            </a:r>
          </a:p>
        </p:txBody>
      </p:sp>
      <p:sp>
        <p:nvSpPr>
          <p:cNvPr id="25" name="Title 31"/>
          <p:cNvSpPr>
            <a:spLocks noGrp="1"/>
          </p:cNvSpPr>
          <p:nvPr>
            <p:ph type="title" hasCustomPrompt="1"/>
          </p:nvPr>
        </p:nvSpPr>
        <p:spPr>
          <a:xfrm>
            <a:off x="5018341" y="1844824"/>
            <a:ext cx="6550267" cy="1300117"/>
          </a:xfrm>
        </p:spPr>
        <p:txBody>
          <a:bodyPr anchor="t" anchorCtr="0">
            <a:normAutofit/>
          </a:bodyPr>
          <a:lstStyle>
            <a:lvl1pPr>
              <a:defRPr sz="4400">
                <a:solidFill>
                  <a:schemeClr val="tx2"/>
                </a:solidFill>
              </a:defRPr>
            </a:lvl1pPr>
          </a:lstStyle>
          <a:p>
            <a:r>
              <a:rPr lang="en-US" smtClean="0"/>
              <a:t>[PRESENTATION TITLE]</a:t>
            </a:r>
            <a:endParaRPr lang="en-US"/>
          </a:p>
        </p:txBody>
      </p:sp>
      <p:sp>
        <p:nvSpPr>
          <p:cNvPr id="26" name="Text Placeholder 46"/>
          <p:cNvSpPr>
            <a:spLocks noGrp="1"/>
          </p:cNvSpPr>
          <p:nvPr>
            <p:ph type="body" sz="quarter" idx="14" hasCustomPrompt="1"/>
          </p:nvPr>
        </p:nvSpPr>
        <p:spPr>
          <a:xfrm>
            <a:off x="5018342" y="1530892"/>
            <a:ext cx="6550266" cy="313932"/>
          </a:xfrm>
        </p:spPr>
        <p:txBody>
          <a:bodyPr wrap="square" anchor="ctr">
            <a:normAutofit/>
          </a:bodyPr>
          <a:lstStyle>
            <a:lvl1pPr marL="0" indent="0">
              <a:buNone/>
              <a:defRPr sz="1600" i="1" baseline="0">
                <a:solidFill>
                  <a:schemeClr val="tx2"/>
                </a:solidFill>
              </a:defRPr>
            </a:lvl1pPr>
          </a:lstStyle>
          <a:p>
            <a:r>
              <a:rPr lang="en-US" smtClean="0"/>
              <a:t>[SUBTITLE]</a:t>
            </a:r>
            <a:endParaRPr lang="en-US"/>
          </a:p>
        </p:txBody>
      </p:sp>
      <p:sp>
        <p:nvSpPr>
          <p:cNvPr id="27" name="Text Placeholder 3"/>
          <p:cNvSpPr>
            <a:spLocks noGrp="1"/>
          </p:cNvSpPr>
          <p:nvPr>
            <p:ph type="body" sz="quarter" idx="15" hasCustomPrompt="1"/>
          </p:nvPr>
        </p:nvSpPr>
        <p:spPr>
          <a:xfrm>
            <a:off x="5018341" y="1216960"/>
            <a:ext cx="6550267" cy="313932"/>
          </a:xfrm>
        </p:spPr>
        <p:txBody>
          <a:bodyPr wrap="square" anchor="ctr">
            <a:normAutofit/>
          </a:bodyPr>
          <a:lstStyle>
            <a:lvl1pPr marL="0" indent="0">
              <a:buNone/>
              <a:defRPr sz="1600" baseline="0">
                <a:solidFill>
                  <a:schemeClr val="accent1"/>
                </a:solidFill>
              </a:defRPr>
            </a:lvl1pPr>
          </a:lstStyle>
          <a:p>
            <a:r>
              <a:rPr lang="en-US" smtClean="0"/>
              <a:t>Bennett Jones/Bennett Jones Academy [CHOOSE ONE]</a:t>
            </a:r>
            <a:endParaRPr lang="en-US"/>
          </a:p>
        </p:txBody>
      </p:sp>
      <p:cxnSp>
        <p:nvCxnSpPr>
          <p:cNvPr id="12" name="Straight Connector 11"/>
          <p:cNvCxnSpPr/>
          <p:nvPr userDrawn="1"/>
        </p:nvCxnSpPr>
        <p:spPr>
          <a:xfrm>
            <a:off x="4223792" y="1124744"/>
            <a:ext cx="0" cy="2448272"/>
          </a:xfrm>
          <a:prstGeom prst="line">
            <a:avLst/>
          </a:prstGeom>
          <a:ln>
            <a:solidFill>
              <a:srgbClr val="2DAF8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20BEC6D-FEBC-4324-AD88-623B90D934E6}"/>
              </a:ext>
            </a:extLst>
          </p:cNvPr>
          <p:cNvPicPr>
            <a:picLocks noChangeAspect="1"/>
          </p:cNvPicPr>
          <p:nvPr userDrawn="1"/>
        </p:nvPicPr>
        <p:blipFill>
          <a:blip r:embed="rId2"/>
          <a:srcRect/>
          <a:stretch>
            <a:fillRect/>
          </a:stretch>
        </p:blipFill>
        <p:spPr>
          <a:xfrm>
            <a:off x="1085216" y="958132"/>
            <a:ext cx="2426705" cy="2953943"/>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Col) E/Grey">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556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sp>
        <p:nvSpPr>
          <p:cNvPr id="11" name="Content Placeholder 2"/>
          <p:cNvSpPr>
            <a:spLocks noGrp="1"/>
          </p:cNvSpPr>
          <p:nvPr>
            <p:ph sz="half" idx="1"/>
          </p:nvPr>
        </p:nvSpPr>
        <p:spPr>
          <a:xfrm>
            <a:off x="475488" y="1916112"/>
            <a:ext cx="5544312"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6172200" y="1916112"/>
            <a:ext cx="5540424"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2 Col) E/Grey">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rgbClr val="556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bg1"/>
                </a:solidFill>
              </a:defRPr>
            </a:lvl1pPr>
          </a:lstStyle>
          <a:p>
            <a:r>
              <a:rPr lang="en-US"/>
              <a:t>Click to add title</a:t>
            </a:r>
            <a:br>
              <a:rPr lang="en-US"/>
            </a:br>
            <a:r>
              <a:rPr lang="en-US"/>
              <a:t>(You can also add a second line)</a:t>
            </a:r>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13" name="Content Placeholder 2"/>
          <p:cNvSpPr>
            <a:spLocks noGrp="1"/>
          </p:cNvSpPr>
          <p:nvPr>
            <p:ph sz="half" idx="1"/>
          </p:nvPr>
        </p:nvSpPr>
        <p:spPr>
          <a:xfrm>
            <a:off x="475488" y="1916112"/>
            <a:ext cx="11237136"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59415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Col) E/Whit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accent1"/>
                </a:solidFill>
              </a:defRPr>
            </a:lvl1pPr>
          </a:lstStyle>
          <a:p>
            <a:r>
              <a:rPr lang="en-US"/>
              <a:t>Click to add title</a:t>
            </a:r>
            <a:br>
              <a:rPr lang="en-US"/>
            </a:br>
            <a:r>
              <a:rPr lang="en-US"/>
              <a:t>(You can also add a second line)</a:t>
            </a:r>
          </a:p>
        </p:txBody>
      </p:sp>
      <p:sp>
        <p:nvSpPr>
          <p:cNvPr id="11" name="Content Placeholder 2"/>
          <p:cNvSpPr>
            <a:spLocks noGrp="1"/>
          </p:cNvSpPr>
          <p:nvPr>
            <p:ph sz="half" idx="1"/>
          </p:nvPr>
        </p:nvSpPr>
        <p:spPr>
          <a:xfrm>
            <a:off x="475488" y="1916112"/>
            <a:ext cx="5544312"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6172200" y="1916112"/>
            <a:ext cx="5540424"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2 Col) E/White">
    <p:spTree>
      <p:nvGrpSpPr>
        <p:cNvPr id="1" name=""/>
        <p:cNvGrpSpPr/>
        <p:nvPr/>
      </p:nvGrpSpPr>
      <p:grpSpPr>
        <a:xfrm>
          <a:off x="0" y="0"/>
          <a:ext cx="0" cy="0"/>
          <a:chOff x="0" y="0"/>
          <a:chExt cx="0" cy="0"/>
        </a:xfrm>
      </p:grpSpPr>
      <p:sp>
        <p:nvSpPr>
          <p:cNvPr id="23" name="Freeform 16">
            <a:extLst>
              <a:ext uri="{FF2B5EF4-FFF2-40B4-BE49-F238E27FC236}">
                <a16:creationId xmlns:a16="http://schemas.microsoft.com/office/drawing/2014/main" id="{4EEA5DD5-82CC-4E7E-8A79-1A7E510C6B39}"/>
              </a:ext>
            </a:extLst>
          </p:cNvPr>
          <p:cNvSpPr/>
          <p:nvPr userDrawn="1"/>
        </p:nvSpPr>
        <p:spPr>
          <a:xfrm>
            <a:off x="0" y="0"/>
            <a:ext cx="12198371" cy="1206472"/>
          </a:xfrm>
          <a:custGeom>
            <a:avLst/>
            <a:gdLst>
              <a:gd name="connsiteX0" fmla="*/ 0 w 2771775"/>
              <a:gd name="connsiteY0" fmla="*/ 0 h 657225"/>
              <a:gd name="connsiteX1" fmla="*/ 2496443 w 2771775"/>
              <a:gd name="connsiteY1" fmla="*/ 0 h 657225"/>
              <a:gd name="connsiteX2" fmla="*/ 2769877 w 2771775"/>
              <a:gd name="connsiteY2" fmla="*/ 158418 h 657225"/>
              <a:gd name="connsiteX3" fmla="*/ 2771775 w 2771775"/>
              <a:gd name="connsiteY3" fmla="*/ 157322 h 657225"/>
              <a:gd name="connsiteX4" fmla="*/ 2771775 w 2771775"/>
              <a:gd name="connsiteY4" fmla="*/ 492871 h 657225"/>
              <a:gd name="connsiteX5" fmla="*/ 2487105 w 2771775"/>
              <a:gd name="connsiteY5" fmla="*/ 657225 h 657225"/>
              <a:gd name="connsiteX6" fmla="*/ 0 w 2771775"/>
              <a:gd name="connsiteY6" fmla="*/ 657225 h 657225"/>
              <a:gd name="connsiteX0dup0" fmla="*/ 0 w 2915076"/>
              <a:gd name="connsiteY0dup0" fmla="*/ 0 h 657225"/>
              <a:gd name="connsiteX1dup0" fmla="*/ 2496443 w 2915076"/>
              <a:gd name="connsiteY1dup0" fmla="*/ 0 h 657225"/>
              <a:gd name="connsiteX2dup0" fmla="*/ 2769877 w 2915076"/>
              <a:gd name="connsiteY2dup0" fmla="*/ 158418 h 657225"/>
              <a:gd name="connsiteX3dup0" fmla="*/ 2915076 w 2915076"/>
              <a:gd name="connsiteY3dup0" fmla="*/ 310859 h 657225"/>
              <a:gd name="connsiteX4dup0" fmla="*/ 2771775 w 2915076"/>
              <a:gd name="connsiteY4dup0" fmla="*/ 492871 h 657225"/>
              <a:gd name="connsiteX5dup0" fmla="*/ 2487105 w 2915076"/>
              <a:gd name="connsiteY5dup0" fmla="*/ 657225 h 657225"/>
              <a:gd name="connsiteX6dup0" fmla="*/ 0 w 2915076"/>
              <a:gd name="connsiteY6dup0" fmla="*/ 657225 h 657225"/>
              <a:gd name="connsiteX7" fmla="*/ 0 w 2915076"/>
              <a:gd name="connsiteY7" fmla="*/ 0 h 657225"/>
              <a:gd name="connsiteX0dup0dup1" fmla="*/ 0 w 2771775"/>
              <a:gd name="connsiteY0dup0dup1" fmla="*/ 0 h 657225"/>
              <a:gd name="connsiteX1dup0dup1" fmla="*/ 2496443 w 2771775"/>
              <a:gd name="connsiteY1dup0dup1" fmla="*/ 0 h 657225"/>
              <a:gd name="connsiteX2dup0dup1" fmla="*/ 2769877 w 2771775"/>
              <a:gd name="connsiteY2dup0dup1" fmla="*/ 158418 h 657225"/>
              <a:gd name="connsiteX3dup0dup1" fmla="*/ 2771775 w 2771775"/>
              <a:gd name="connsiteY3dup0dup1" fmla="*/ 492871 h 657225"/>
              <a:gd name="connsiteX4dup0dup1" fmla="*/ 2487105 w 2771775"/>
              <a:gd name="connsiteY4dup0dup1" fmla="*/ 657225 h 657225"/>
              <a:gd name="connsiteX5dup0dup1" fmla="*/ 0 w 2771775"/>
              <a:gd name="connsiteY5dup0dup1" fmla="*/ 657225 h 657225"/>
              <a:gd name="connsiteX6dup0dup1" fmla="*/ 0 w 2771775"/>
              <a:gd name="connsiteY6dup0dup1" fmla="*/ 0 h 657225"/>
              <a:gd name="connsiteX0dup0dup1dup2" fmla="*/ 0 w 3706646"/>
              <a:gd name="connsiteY0dup0dup1dup2" fmla="*/ 0 h 657225"/>
              <a:gd name="connsiteX1dup0dup1dup2" fmla="*/ 3431314 w 3706646"/>
              <a:gd name="connsiteY1dup0dup1dup2" fmla="*/ 0 h 657225"/>
              <a:gd name="connsiteX2dup0dup1dup2" fmla="*/ 3704748 w 3706646"/>
              <a:gd name="connsiteY2dup0dup1dup2" fmla="*/ 158418 h 657225"/>
              <a:gd name="connsiteX3dup0dup1dup2" fmla="*/ 3706646 w 3706646"/>
              <a:gd name="connsiteY3dup0dup1dup2" fmla="*/ 492871 h 657225"/>
              <a:gd name="connsiteX4dup0dup1dup2" fmla="*/ 3421976 w 3706646"/>
              <a:gd name="connsiteY4dup0dup1dup2" fmla="*/ 657225 h 657225"/>
              <a:gd name="connsiteX5dup0dup1dup2" fmla="*/ 934871 w 3706646"/>
              <a:gd name="connsiteY5dup0dup1dup2" fmla="*/ 657225 h 657225"/>
              <a:gd name="connsiteX6dup0dup1dup2" fmla="*/ 0 w 3706646"/>
              <a:gd name="connsiteY6dup0dup1dup2" fmla="*/ 0 h 657225"/>
              <a:gd name="connsiteX0dup0dup1dup2dup3" fmla="*/ 0 w 3706646"/>
              <a:gd name="connsiteY0dup0dup1dup2dup3" fmla="*/ 0 h 657225"/>
              <a:gd name="connsiteX1dup0dup1dup2dup3" fmla="*/ 3431314 w 3706646"/>
              <a:gd name="connsiteY1dup0dup1dup2dup3" fmla="*/ 0 h 657225"/>
              <a:gd name="connsiteX2dup0dup1dup2dup3" fmla="*/ 3704748 w 3706646"/>
              <a:gd name="connsiteY2dup0dup1dup2dup3" fmla="*/ 158418 h 657225"/>
              <a:gd name="connsiteX3dup0dup1dup2dup3" fmla="*/ 3706646 w 3706646"/>
              <a:gd name="connsiteY3dup0dup1dup2dup3" fmla="*/ 492871 h 657225"/>
              <a:gd name="connsiteX4dup0dup1dup2dup3" fmla="*/ 3421976 w 3706646"/>
              <a:gd name="connsiteY4dup0dup1dup2dup3" fmla="*/ 657225 h 657225"/>
              <a:gd name="connsiteX5dup0dup1dup2dup3" fmla="*/ 3412 w 3706646"/>
              <a:gd name="connsiteY5dup0dup1dup2dup3" fmla="*/ 657225 h 657225"/>
              <a:gd name="connsiteX6dup0dup1dup2dup3" fmla="*/ 0 w 3706646"/>
              <a:gd name="connsiteY6dup0dup1dup2dup3" fmla="*/ 0 h 657225"/>
              <a:gd name="connsiteX0dup0dup1dup2dup3dup4" fmla="*/ 328 w 3706974"/>
              <a:gd name="connsiteY0dup0dup1dup2dup3dup4" fmla="*/ 0 h 657225"/>
              <a:gd name="connsiteX1dup0dup1dup2dup3dup4" fmla="*/ 3431642 w 3706974"/>
              <a:gd name="connsiteY1dup0dup1dup2dup3dup4" fmla="*/ 0 h 657225"/>
              <a:gd name="connsiteX2dup0dup1dup2dup3dup4" fmla="*/ 3705076 w 3706974"/>
              <a:gd name="connsiteY2dup0dup1dup2dup3dup4" fmla="*/ 158418 h 657225"/>
              <a:gd name="connsiteX3dup0dup1dup2dup3dup4" fmla="*/ 3706974 w 3706974"/>
              <a:gd name="connsiteY3dup0dup1dup2dup3dup4" fmla="*/ 492871 h 657225"/>
              <a:gd name="connsiteX4dup0dup1dup2dup3dup4" fmla="*/ 3422304 w 3706974"/>
              <a:gd name="connsiteY4dup0dup1dup2dup3dup4" fmla="*/ 657225 h 657225"/>
              <a:gd name="connsiteX5dup0dup1dup2dup3dup4" fmla="*/ 328 w 3706974"/>
              <a:gd name="connsiteY5dup0dup1dup2dup3dup4" fmla="*/ 657225 h 657225"/>
              <a:gd name="connsiteX6dup0dup1dup2dup3dup4" fmla="*/ 328 w 3706974"/>
              <a:gd name="connsiteY6dup0dup1dup2dup3dup4" fmla="*/ 0 h 657225"/>
              <a:gd name="connsiteX0dup0dup1dup2dup3dup4dup5" fmla="*/ 328 w 3706974"/>
              <a:gd name="connsiteY0dup0dup1dup2dup3dup4dup5" fmla="*/ 686955 h 1344180"/>
              <a:gd name="connsiteX1dup0dup1dup2dup3dup4dup5" fmla="*/ 3431642 w 3706974"/>
              <a:gd name="connsiteY1dup0dup1dup2dup3dup4dup5" fmla="*/ 686955 h 1344180"/>
              <a:gd name="connsiteX2dup0dup1dup2dup3dup4dup5" fmla="*/ 3705076 w 3706974"/>
              <a:gd name="connsiteY2dup0dup1dup2dup3dup4dup5" fmla="*/ 2535 h 1344180"/>
              <a:gd name="connsiteX3dup0dup1dup2dup3dup4dup5" fmla="*/ 3706974 w 3706974"/>
              <a:gd name="connsiteY3dup0dup1dup2dup3dup4dup5" fmla="*/ 1179826 h 1344180"/>
              <a:gd name="connsiteX4dup0dup1dup2dup3dup4dup5" fmla="*/ 3422304 w 3706974"/>
              <a:gd name="connsiteY4dup0dup1dup2dup3dup4dup5" fmla="*/ 1344180 h 1344180"/>
              <a:gd name="connsiteX5dup0dup1dup2dup3dup4dup5" fmla="*/ 328 w 3706974"/>
              <a:gd name="connsiteY5dup0dup1dup2dup3dup4dup5" fmla="*/ 1344180 h 1344180"/>
              <a:gd name="connsiteX6dup0dup1dup2dup3dup4dup5" fmla="*/ 328 w 3706974"/>
              <a:gd name="connsiteY6dup0dup1dup2dup3dup4dup5" fmla="*/ 686955 h 1344180"/>
              <a:gd name="connsiteX0dup0dup1dup2dup3dup4dup5dup6" fmla="*/ 328 w 3706974"/>
              <a:gd name="connsiteY0dup0dup1dup2dup3dup4dup5dup6" fmla="*/ 755374 h 1412599"/>
              <a:gd name="connsiteX1dup0dup1dup2dup3dup4dup5dup6" fmla="*/ 3081785 w 3706974"/>
              <a:gd name="connsiteY1dup0dup1dup2dup3dup4dup5dup6" fmla="*/ 0 h 1412599"/>
              <a:gd name="connsiteX2dup0dup1dup2dup3dup4dup5dup6" fmla="*/ 3705076 w 3706974"/>
              <a:gd name="connsiteY2dup0dup1dup2dup3dup4dup5dup6" fmla="*/ 70954 h 1412599"/>
              <a:gd name="connsiteX3dup0dup1dup2dup3dup4dup5dup6" fmla="*/ 3706974 w 3706974"/>
              <a:gd name="connsiteY3dup0dup1dup2dup3dup4dup5dup6" fmla="*/ 1248245 h 1412599"/>
              <a:gd name="connsiteX4dup0dup1dup2dup3dup4dup5dup6" fmla="*/ 3422304 w 3706974"/>
              <a:gd name="connsiteY4dup0dup1dup2dup3dup4dup5dup6" fmla="*/ 1412599 h 1412599"/>
              <a:gd name="connsiteX5dup0dup1dup2dup3dup4dup5dup6" fmla="*/ 328 w 3706974"/>
              <a:gd name="connsiteY5dup0dup1dup2dup3dup4dup5dup6" fmla="*/ 1412599 h 1412599"/>
              <a:gd name="connsiteX6dup0dup1dup2dup3dup4dup5dup6" fmla="*/ 328 w 3706974"/>
              <a:gd name="connsiteY6dup0dup1dup2dup3dup4dup5dup6" fmla="*/ 755374 h 1412599"/>
              <a:gd name="connsiteX0dup0dup1dup2dup3dup4dup5dup6dup7" fmla="*/ 328 w 3706974"/>
              <a:gd name="connsiteY0dup0dup1dup2dup3dup4dup5dup6dup7" fmla="*/ 684420 h 1341645"/>
              <a:gd name="connsiteX1dup0dup1dup2dup3dup4dup5dup6dup7" fmla="*/ 3705076 w 3706974"/>
              <a:gd name="connsiteY1dup0dup1dup2dup3dup4dup5dup6dup7" fmla="*/ 0 h 1341645"/>
              <a:gd name="connsiteX2dup0dup1dup2dup3dup4dup5dup6dup7" fmla="*/ 3706974 w 3706974"/>
              <a:gd name="connsiteY2dup0dup1dup2dup3dup4dup5dup6dup7" fmla="*/ 1177291 h 1341645"/>
              <a:gd name="connsiteX3dup0dup1dup2dup3dup4dup5dup6dup7" fmla="*/ 3422304 w 3706974"/>
              <a:gd name="connsiteY3dup0dup1dup2dup3dup4dup5dup6dup7" fmla="*/ 1341645 h 1341645"/>
              <a:gd name="connsiteX4dup0dup1dup2dup3dup4dup5dup6dup7" fmla="*/ 328 w 3706974"/>
              <a:gd name="connsiteY4dup0dup1dup2dup3dup4dup5dup6dup7" fmla="*/ 1341645 h 1341645"/>
              <a:gd name="connsiteX5dup0dup1dup2dup3dup4dup5dup6dup7" fmla="*/ 328 w 3706974"/>
              <a:gd name="connsiteY5dup0dup1dup2dup3dup4dup5dup6dup7" fmla="*/ 684420 h 1341645"/>
              <a:gd name="connsiteX0dup0dup1dup2dup3dup4dup5dup6dup7dup8" fmla="*/ 328 w 3706974"/>
              <a:gd name="connsiteY0dup0dup1dup2dup3dup4dup5dup6dup7dup8" fmla="*/ 0 h 1372843"/>
              <a:gd name="connsiteX1dup0dup1dup2dup3dup4dup5dup6dup7dup8" fmla="*/ 3705076 w 3706974"/>
              <a:gd name="connsiteY1dup0dup1dup2dup3dup4dup5dup6dup7dup8" fmla="*/ 31198 h 1372843"/>
              <a:gd name="connsiteX2dup0dup1dup2dup3dup4dup5dup6dup7dup8" fmla="*/ 3706974 w 3706974"/>
              <a:gd name="connsiteY2dup0dup1dup2dup3dup4dup5dup6dup7dup8" fmla="*/ 1208489 h 1372843"/>
              <a:gd name="connsiteX3dup0dup1dup2dup3dup4dup5dup6dup7dup8" fmla="*/ 3422304 w 3706974"/>
              <a:gd name="connsiteY3dup0dup1dup2dup3dup4dup5dup6dup7dup8" fmla="*/ 1372843 h 1372843"/>
              <a:gd name="connsiteX4dup0dup1dup2dup3dup4dup5dup6dup7dup8" fmla="*/ 328 w 3706974"/>
              <a:gd name="connsiteY4dup0dup1dup2dup3dup4dup5dup6dup7dup8" fmla="*/ 1372843 h 1372843"/>
              <a:gd name="connsiteX5dup0dup1dup2dup3dup4dup5dup6dup7dup8" fmla="*/ 328 w 3706974"/>
              <a:gd name="connsiteY5dup0dup1dup2dup3dup4dup5dup6dup7dup8" fmla="*/ 0 h 1372843"/>
              <a:gd name="connsiteX0dup0dup1dup2dup3dup4dup5dup6dup7dup8dup9" fmla="*/ 8515847 w 12222493"/>
              <a:gd name="connsiteY0dup0dup1dup2dup3dup4dup5dup6dup7dup8dup9" fmla="*/ 0 h 1372843"/>
              <a:gd name="connsiteX1dup0dup1dup2dup3dup4dup5dup6dup7dup8dup9" fmla="*/ 12220595 w 12222493"/>
              <a:gd name="connsiteY1dup0dup1dup2dup3dup4dup5dup6dup7dup8dup9" fmla="*/ 31198 h 1372843"/>
              <a:gd name="connsiteX2dup0dup1dup2dup3dup4dup5dup6dup7dup8dup9" fmla="*/ 12222493 w 12222493"/>
              <a:gd name="connsiteY2dup0dup1dup2dup3dup4dup5dup6dup7dup8dup9" fmla="*/ 1208489 h 1372843"/>
              <a:gd name="connsiteX3dup0dup1dup2dup3dup4dup5dup6dup7dup8dup9" fmla="*/ 11937823 w 12222493"/>
              <a:gd name="connsiteY3dup0dup1dup2dup3dup4dup5dup6dup7dup8dup9" fmla="*/ 1372843 h 1372843"/>
              <a:gd name="connsiteX4dup0dup1dup2dup3dup4dup5dup6dup7dup8dup9" fmla="*/ 0 w 12222493"/>
              <a:gd name="connsiteY4dup0dup1dup2dup3dup4dup5dup6dup7dup8dup9" fmla="*/ 1372843 h 1372843"/>
              <a:gd name="connsiteX5dup0dup1dup2dup3dup4dup5dup6dup7dup8dup9" fmla="*/ 8515847 w 12222493"/>
              <a:gd name="connsiteY5dup0dup1dup2dup3dup4dup5dup6dup7dup8dup9" fmla="*/ 0 h 1372843"/>
              <a:gd name="connsiteX0dup0dup1dup2dup3dup4dup5dup6dup7dup8dup9dup10" fmla="*/ 0 w 12238395"/>
              <a:gd name="connsiteY0dup0dup1dup2dup3dup4dup5dup6dup7dup8dup9dup10" fmla="*/ 111925 h 1341645"/>
              <a:gd name="connsiteX1dup0dup1dup2dup3dup4dup5dup6dup7dup8dup9dup10" fmla="*/ 12236497 w 12238395"/>
              <a:gd name="connsiteY1dup0dup1dup2dup3dup4dup5dup6dup7dup8dup9dup10" fmla="*/ 0 h 1341645"/>
              <a:gd name="connsiteX2dup0dup1dup2dup3dup4dup5dup6dup7dup8dup9dup10" fmla="*/ 12238395 w 12238395"/>
              <a:gd name="connsiteY2dup0dup1dup2dup3dup4dup5dup6dup7dup8dup9dup10" fmla="*/ 1177291 h 1341645"/>
              <a:gd name="connsiteX3dup0dup1dup2dup3dup4dup5dup6dup7dup8dup9dup10" fmla="*/ 11953725 w 12238395"/>
              <a:gd name="connsiteY3dup0dup1dup2dup3dup4dup5dup6dup7dup8dup9dup10" fmla="*/ 1341645 h 1341645"/>
              <a:gd name="connsiteX4dup0dup1dup2dup3dup4dup5dup6dup7dup8dup9dup10" fmla="*/ 15902 w 12238395"/>
              <a:gd name="connsiteY4dup0dup1dup2dup3dup4dup5dup6dup7dup8dup9dup10" fmla="*/ 1341645 h 1341645"/>
              <a:gd name="connsiteX5dup0dup1dup2dup3dup4dup5dup6dup7dup8dup9dup10" fmla="*/ 0 w 12238395"/>
              <a:gd name="connsiteY5dup0dup1dup2dup3dup4dup5dup6dup7dup8dup9dup10" fmla="*/ 111925 h 1341645"/>
              <a:gd name="connsiteX0dup0dup1dup2dup3dup4dup5dup6dup7dup8dup9dup10dup11" fmla="*/ 0 w 12268311"/>
              <a:gd name="connsiteY0dup0dup1dup2dup3dup4dup5dup6dup7dup8dup9dup10dup11" fmla="*/ 0 h 1229720"/>
              <a:gd name="connsiteX1dup0dup1dup2dup3dup4dup5dup6dup7dup8dup9dup10dup11" fmla="*/ 12268302 w 12268311"/>
              <a:gd name="connsiteY1dup0dup1dup2dup3dup4dup5dup6dup7dup8dup9dup10dup11" fmla="*/ 142517 h 1229720"/>
              <a:gd name="connsiteX2dup0dup1dup2dup3dup4dup5dup6dup7dup8dup9dup10dup11" fmla="*/ 12238395 w 12268311"/>
              <a:gd name="connsiteY2dup0dup1dup2dup3dup4dup5dup6dup7dup8dup9dup10dup11" fmla="*/ 1065366 h 1229720"/>
              <a:gd name="connsiteX3dup0dup1dup2dup3dup4dup5dup6dup7dup8dup9dup10dup11" fmla="*/ 11953725 w 12268311"/>
              <a:gd name="connsiteY3dup0dup1dup2dup3dup4dup5dup6dup7dup8dup9dup10dup11" fmla="*/ 1229720 h 1229720"/>
              <a:gd name="connsiteX4dup0dup1dup2dup3dup4dup5dup6dup7dup8dup9dup10dup11" fmla="*/ 15902 w 12268311"/>
              <a:gd name="connsiteY4dup0dup1dup2dup3dup4dup5dup6dup7dup8dup9dup10dup11" fmla="*/ 1229720 h 1229720"/>
              <a:gd name="connsiteX5dup0dup1dup2dup3dup4dup5dup6dup7dup8dup9dup10dup11" fmla="*/ 0 w 12268311"/>
              <a:gd name="connsiteY5dup0dup1dup2dup3dup4dup5dup6dup7dup8dup9dup10dup11" fmla="*/ 0 h 1229720"/>
              <a:gd name="connsiteX0dup0dup1dup2dup3dup4dup5dup6dup7dup8dup9dup10dup11dup12" fmla="*/ 0 w 12238395"/>
              <a:gd name="connsiteY0dup0dup1dup2dup3dup4dup5dup6dup7dup8dup9dup10dup11dup12" fmla="*/ 0 h 1229720"/>
              <a:gd name="connsiteX1dup0dup1dup2dup3dup4dup5dup6dup7dup8dup9dup10dup11dup12" fmla="*/ 12228546 w 12238395"/>
              <a:gd name="connsiteY1dup0dup1dup2dup3dup4dup5dup6dup7dup8dup9dup10dup11dup12" fmla="*/ 23248 h 1229720"/>
              <a:gd name="connsiteX2dup0dup1dup2dup3dup4dup5dup6dup7dup8dup9dup10dup11dup12" fmla="*/ 12238395 w 12238395"/>
              <a:gd name="connsiteY2dup0dup1dup2dup3dup4dup5dup6dup7dup8dup9dup10dup11dup12" fmla="*/ 1065366 h 1229720"/>
              <a:gd name="connsiteX3dup0dup1dup2dup3dup4dup5dup6dup7dup8dup9dup10dup11dup12" fmla="*/ 11953725 w 12238395"/>
              <a:gd name="connsiteY3dup0dup1dup2dup3dup4dup5dup6dup7dup8dup9dup10dup11dup12" fmla="*/ 1229720 h 1229720"/>
              <a:gd name="connsiteX4dup0dup1dup2dup3dup4dup5dup6dup7dup8dup9dup10dup11dup12" fmla="*/ 15902 w 12238395"/>
              <a:gd name="connsiteY4dup0dup1dup2dup3dup4dup5dup6dup7dup8dup9dup10dup11dup12" fmla="*/ 1229720 h 1229720"/>
              <a:gd name="connsiteX5dup0dup1dup2dup3dup4dup5dup6dup7dup8dup9dup10dup11dup12" fmla="*/ 0 w 12238395"/>
              <a:gd name="connsiteY5dup0dup1dup2dup3dup4dup5dup6dup7dup8dup9dup10dup11dup12" fmla="*/ 0 h 1229720"/>
              <a:gd name="connsiteX0dup0dup1dup2dup3dup4dup5dup6dup7dup8dup9dup10dup11dup12dup13" fmla="*/ 0 w 12238395"/>
              <a:gd name="connsiteY0dup0dup1dup2dup3dup4dup5dup6dup7dup8dup9dup10dup11dup12dup13" fmla="*/ 0 h 1229720"/>
              <a:gd name="connsiteX1dup0dup1dup2dup3dup4dup5dup6dup7dup8dup9dup10dup11dup12dup13" fmla="*/ 12237782 w 12238395"/>
              <a:gd name="connsiteY1dup0dup1dup2dup3dup4dup5dup6dup7dup8dup9dup10dup11dup12dup13" fmla="*/ 23248 h 1229720"/>
              <a:gd name="connsiteX2dup0dup1dup2dup3dup4dup5dup6dup7dup8dup9dup10dup11dup12dup13" fmla="*/ 12238395 w 12238395"/>
              <a:gd name="connsiteY2dup0dup1dup2dup3dup4dup5dup6dup7dup8dup9dup10dup11dup12dup13" fmla="*/ 1065366 h 1229720"/>
              <a:gd name="connsiteX3dup0dup1dup2dup3dup4dup5dup6dup7dup8dup9dup10dup11dup12dup13" fmla="*/ 11953725 w 12238395"/>
              <a:gd name="connsiteY3dup0dup1dup2dup3dup4dup5dup6dup7dup8dup9dup10dup11dup12dup13" fmla="*/ 1229720 h 1229720"/>
              <a:gd name="connsiteX4dup0dup1dup2dup3dup4dup5dup6dup7dup8dup9dup10dup11dup12dup13" fmla="*/ 15902 w 12238395"/>
              <a:gd name="connsiteY4dup0dup1dup2dup3dup4dup5dup6dup7dup8dup9dup10dup11dup12dup13" fmla="*/ 1229720 h 1229720"/>
              <a:gd name="connsiteX5dup0dup1dup2dup3dup4dup5dup6dup7dup8dup9dup10dup11dup12dup13" fmla="*/ 0 w 12238395"/>
              <a:gd name="connsiteY5dup0dup1dup2dup3dup4dup5dup6dup7dup8dup9dup10dup11dup12dup13" fmla="*/ 0 h 1229720"/>
              <a:gd name="connsiteX0dup0dup1dup2dup3dup4dup5dup6dup7dup8dup9dup10dup11dup12dup13dup14" fmla="*/ 0 w 12238395"/>
              <a:gd name="connsiteY0dup0dup1dup2dup3dup4dup5dup6dup7dup8dup9dup10dup11dup12dup13dup14" fmla="*/ 0 h 1229720"/>
              <a:gd name="connsiteX1dup0dup1dup2dup3dup4dup5dup6dup7dup8dup9dup10dup11dup12dup13dup14" fmla="*/ 12237782 w 12238395"/>
              <a:gd name="connsiteY1dup0dup1dup2dup3dup4dup5dup6dup7dup8dup9dup10dup11dup12dup13dup14" fmla="*/ 23248 h 1229720"/>
              <a:gd name="connsiteX2dup0dup1dup2dup3dup4dup5dup6dup7dup8dup9dup10dup11dup12dup13dup14" fmla="*/ 12238395 w 12238395"/>
              <a:gd name="connsiteY2dup0dup1dup2dup3dup4dup5dup6dup7dup8dup9dup10dup11dup12dup13dup14" fmla="*/ 1065366 h 1229720"/>
              <a:gd name="connsiteX3dup0dup1dup2dup3dup4dup5dup6dup7dup8dup9dup10dup11dup12dup13dup14" fmla="*/ 11953725 w 12238395"/>
              <a:gd name="connsiteY3dup0dup1dup2dup3dup4dup5dup6dup7dup8dup9dup10dup11dup12dup13dup14" fmla="*/ 1229720 h 1229720"/>
              <a:gd name="connsiteX4dup0dup1dup2dup3dup4dup5dup6dup7dup8dup9dup10dup11dup12dup13dup14" fmla="*/ 40533 w 12238395"/>
              <a:gd name="connsiteY4dup0dup1dup2dup3dup4dup5dup6dup7dup8dup9dup10dup11dup12dup13dup14" fmla="*/ 1229720 h 1229720"/>
              <a:gd name="connsiteX5dup0dup1dup2dup3dup4dup5dup6dup7dup8dup9dup10dup11dup12dup13dup14" fmla="*/ 0 w 12238395"/>
              <a:gd name="connsiteY5dup0dup1dup2dup3dup4dup5dup6dup7dup8dup9dup10dup11dup12dup13dup14" fmla="*/ 0 h 1229720"/>
              <a:gd name="connsiteX0dup0dup1dup2dup3dup4dup5dup6dup7dup8dup9dup10dup11dup12dup13dup14dup15" fmla="*/ 0 w 12198371"/>
              <a:gd name="connsiteY0dup0dup1dup2dup3dup4dup5dup6dup7dup8dup9dup10dup11dup12dup13dup14dup15" fmla="*/ 149164 h 1206472"/>
              <a:gd name="connsiteX1dup0dup1dup2dup3dup4dup5dup6dup7dup8dup9dup10dup11dup12dup13dup14dup15" fmla="*/ 12197758 w 12198371"/>
              <a:gd name="connsiteY1dup0dup1dup2dup3dup4dup5dup6dup7dup8dup9dup10dup11dup12dup13dup14dup15" fmla="*/ 0 h 1206472"/>
              <a:gd name="connsiteX2dup0dup1dup2dup3dup4dup5dup6dup7dup8dup9dup10dup11dup12dup13dup14dup15" fmla="*/ 12198371 w 12198371"/>
              <a:gd name="connsiteY2dup0dup1dup2dup3dup4dup5dup6dup7dup8dup9dup10dup11dup12dup13dup14dup15" fmla="*/ 1042118 h 1206472"/>
              <a:gd name="connsiteX3dup0dup1dup2dup3dup4dup5dup6dup7dup8dup9dup10dup11dup12dup13dup14dup15" fmla="*/ 11913701 w 12198371"/>
              <a:gd name="connsiteY3dup0dup1dup2dup3dup4dup5dup6dup7dup8dup9dup10dup11dup12dup13dup14dup15" fmla="*/ 1206472 h 1206472"/>
              <a:gd name="connsiteX4dup0dup1dup2dup3dup4dup5dup6dup7dup8dup9dup10dup11dup12dup13dup14dup15" fmla="*/ 509 w 12198371"/>
              <a:gd name="connsiteY4dup0dup1dup2dup3dup4dup5dup6dup7dup8dup9dup10dup11dup12dup13dup14dup15" fmla="*/ 1206472 h 1206472"/>
              <a:gd name="connsiteX5dup0dup1dup2dup3dup4dup5dup6dup7dup8dup9dup10dup11dup12dup13dup14dup15" fmla="*/ 0 w 12198371"/>
              <a:gd name="connsiteY5dup0dup1dup2dup3dup4dup5dup6dup7dup8dup9dup10dup11dup12dup13dup14dup15" fmla="*/ 149164 h 1206472"/>
              <a:gd name="connsiteX0dup0dup1dup2dup3dup4dup5dup6dup7dup8dup9dup10dup11dup12dup13dup14dup15dup16" fmla="*/ 0 w 12198371"/>
              <a:gd name="connsiteY0dup0dup1dup2dup3dup4dup5dup6dup7dup8dup9dup10dup11dup12dup13dup14dup15dup16" fmla="*/ 4461 h 1206472"/>
              <a:gd name="connsiteX1dup0dup1dup2dup3dup4dup5dup6dup7dup8dup9dup10dup11dup12dup13dup14dup15dup16" fmla="*/ 12197758 w 12198371"/>
              <a:gd name="connsiteY1dup0dup1dup2dup3dup4dup5dup6dup7dup8dup9dup10dup11dup12dup13dup14dup15dup16" fmla="*/ 0 h 1206472"/>
              <a:gd name="connsiteX2dup0dup1dup2dup3dup4dup5dup6dup7dup8dup9dup10dup11dup12dup13dup14dup15dup16" fmla="*/ 12198371 w 12198371"/>
              <a:gd name="connsiteY2dup0dup1dup2dup3dup4dup5dup6dup7dup8dup9dup10dup11dup12dup13dup14dup15dup16" fmla="*/ 1042118 h 1206472"/>
              <a:gd name="connsiteX3dup0dup1dup2dup3dup4dup5dup6dup7dup8dup9dup10dup11dup12dup13dup14dup15dup16" fmla="*/ 11913701 w 12198371"/>
              <a:gd name="connsiteY3dup0dup1dup2dup3dup4dup5dup6dup7dup8dup9dup10dup11dup12dup13dup14dup15dup16" fmla="*/ 1206472 h 1206472"/>
              <a:gd name="connsiteX4dup0dup1dup2dup3dup4dup5dup6dup7dup8dup9dup10dup11dup12dup13dup14dup15dup16" fmla="*/ 509 w 12198371"/>
              <a:gd name="connsiteY4dup0dup1dup2dup3dup4dup5dup6dup7dup8dup9dup10dup11dup12dup13dup14dup15dup16" fmla="*/ 1206472 h 1206472"/>
              <a:gd name="connsiteX5dup0dup1dup2dup3dup4dup5dup6dup7dup8dup9dup10dup11dup12dup13dup14dup15dup16" fmla="*/ 0 w 12198371"/>
              <a:gd name="connsiteY5dup0dup1dup2dup3dup4dup5dup6dup7dup8dup9dup10dup11dup12dup13dup14dup15dup16" fmla="*/ 4461 h 1206472"/>
            </a:gdLst>
            <a:ahLst/>
            <a:cxnLst>
              <a:cxn ang="0">
                <a:pos x="connsiteX0dup0dup1dup2dup3dup4dup5dup6dup7dup8dup9dup10dup11dup12dup13dup14dup15dup16" y="connsiteY0dup0dup1dup2dup3dup4dup5dup6dup7dup8dup9dup10dup11dup12dup13dup14dup15dup16"/>
              </a:cxn>
              <a:cxn ang="0">
                <a:pos x="connsiteX1dup0dup1dup2dup3dup4dup5dup6dup7dup8dup9dup10dup11dup12dup13dup14dup15dup16" y="connsiteY1dup0dup1dup2dup3dup4dup5dup6dup7dup8dup9dup10dup11dup12dup13dup14dup15dup16"/>
              </a:cxn>
              <a:cxn ang="0">
                <a:pos x="connsiteX2dup0dup1dup2dup3dup4dup5dup6dup7dup8dup9dup10dup11dup12dup13dup14dup15dup16" y="connsiteY2dup0dup1dup2dup3dup4dup5dup6dup7dup8dup9dup10dup11dup12dup13dup14dup15dup16"/>
              </a:cxn>
              <a:cxn ang="0">
                <a:pos x="connsiteX3dup0dup1dup2dup3dup4dup5dup6dup7dup8dup9dup10dup11dup12dup13dup14dup15dup16" y="connsiteY3dup0dup1dup2dup3dup4dup5dup6dup7dup8dup9dup10dup11dup12dup13dup14dup15dup16"/>
              </a:cxn>
              <a:cxn ang="0">
                <a:pos x="connsiteX4dup0dup1dup2dup3dup4dup5dup6dup7dup8dup9dup10dup11dup12dup13dup14dup15dup16" y="connsiteY4dup0dup1dup2dup3dup4dup5dup6dup7dup8dup9dup10dup11dup12dup13dup14dup15dup16"/>
              </a:cxn>
              <a:cxn ang="0">
                <a:pos x="connsiteX5dup0dup1dup2dup3dup4dup5dup6dup7dup8dup9dup10dup11dup12dup13dup14dup15dup16" y="connsiteY5dup0dup1dup2dup3dup4dup5dup6dup7dup8dup9dup10dup11dup12dup13dup14dup15dup16"/>
              </a:cxn>
            </a:cxnLst>
            <a:rect l="l" t="t" r="r" b="b"/>
            <a:pathLst>
              <a:path w="12198371" h="1206472">
                <a:moveTo>
                  <a:pt x="0" y="4461"/>
                </a:moveTo>
                <a:lnTo>
                  <a:pt x="12197758" y="0"/>
                </a:lnTo>
                <a:cubicBezTo>
                  <a:pt x="12198391" y="111484"/>
                  <a:pt x="12197738" y="930634"/>
                  <a:pt x="12198371" y="1042118"/>
                </a:cubicBezTo>
                <a:lnTo>
                  <a:pt x="11913701" y="1206472"/>
                </a:lnTo>
                <a:lnTo>
                  <a:pt x="509" y="1206472"/>
                </a:lnTo>
                <a:cubicBezTo>
                  <a:pt x="-628" y="987397"/>
                  <a:pt x="1137" y="223536"/>
                  <a:pt x="0" y="4461"/>
                </a:cubicBezTo>
                <a:close/>
              </a:path>
            </a:pathLst>
          </a:cu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3013" y="170174"/>
            <a:ext cx="10757333" cy="978729"/>
          </a:xfrm>
        </p:spPr>
        <p:txBody>
          <a:bodyPr anchor="ctr" anchorCtr="0"/>
          <a:lstStyle>
            <a:lvl1pPr>
              <a:defRPr sz="3200">
                <a:solidFill>
                  <a:schemeClr val="accent1"/>
                </a:solidFill>
              </a:defRPr>
            </a:lvl1pPr>
          </a:lstStyle>
          <a:p>
            <a:r>
              <a:rPr lang="en-US"/>
              <a:t>Click to add title</a:t>
            </a:r>
            <a:br>
              <a:rPr lang="en-US"/>
            </a:br>
            <a:r>
              <a:rPr lang="en-US"/>
              <a:t>(You can also add a second line)</a:t>
            </a:r>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13" name="Content Placeholder 2"/>
          <p:cNvSpPr>
            <a:spLocks noGrp="1"/>
          </p:cNvSpPr>
          <p:nvPr>
            <p:ph sz="half" idx="1"/>
          </p:nvPr>
        </p:nvSpPr>
        <p:spPr>
          <a:xfrm>
            <a:off x="475488" y="1916112"/>
            <a:ext cx="11237136"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690534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Col) E/No Header">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475488" y="1916112"/>
            <a:ext cx="5544312"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6172200" y="1916112"/>
            <a:ext cx="5540424"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extLst>
      <p:ext uri="{BB962C8B-B14F-4D97-AF65-F5344CB8AC3E}">
        <p14:creationId xmlns:p14="http://schemas.microsoft.com/office/powerpoint/2010/main" val="67385340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2 Col) E/No Header">
    <p:spTree>
      <p:nvGrpSpPr>
        <p:cNvPr id="1" name=""/>
        <p:cNvGrpSpPr/>
        <p:nvPr/>
      </p:nvGrpSpPr>
      <p:grpSpPr>
        <a:xfrm>
          <a:off x="0" y="0"/>
          <a:ext cx="0" cy="0"/>
          <a:chOff x="0" y="0"/>
          <a:chExt cx="0" cy="0"/>
        </a:xfrm>
      </p:grpSpPr>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13" name="Content Placeholder 2"/>
          <p:cNvSpPr>
            <a:spLocks noGrp="1"/>
          </p:cNvSpPr>
          <p:nvPr>
            <p:ph sz="half" idx="1"/>
          </p:nvPr>
        </p:nvSpPr>
        <p:spPr>
          <a:xfrm>
            <a:off x="475488" y="1916112"/>
            <a:ext cx="11237136" cy="4033167"/>
          </a:xfrm>
        </p:spPr>
        <p:txBody>
          <a:bodyPr/>
          <a:lstStyle>
            <a:lvl1pPr>
              <a:defRPr sz="24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68465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pic>
        <p:nvPicPr>
          <p:cNvPr id="14" name="logo"/>
          <p:cNvPicPr>
            <a:picLocks noChangeAspect="1"/>
          </p:cNvPicPr>
          <p:nvPr userDrawn="1"/>
        </p:nvPicPr>
        <p:blipFill>
          <a:blip r:embed="rId2"/>
          <a:srcRect/>
          <a:stretch>
            <a:fillRect/>
          </a:stretch>
        </p:blipFill>
        <p:spPr>
          <a:xfrm>
            <a:off x="475488" y="6255434"/>
            <a:ext cx="1628565" cy="413926"/>
          </a:xfrm>
          <a:prstGeom prst="rect">
            <a:avLst/>
          </a:prstGeom>
        </p:spPr>
      </p:pic>
      <p:grpSp>
        <p:nvGrpSpPr>
          <p:cNvPr id="15" name="triple hexagon"/>
          <p:cNvGrpSpPr/>
          <p:nvPr userDrawn="1"/>
        </p:nvGrpSpPr>
        <p:grpSpPr>
          <a:xfrm>
            <a:off x="11480347" y="6309320"/>
            <a:ext cx="690481" cy="765608"/>
            <a:chOff x="1056924" y="664846"/>
            <a:chExt cx="2500100" cy="2772120"/>
          </a:xfrm>
        </p:grpSpPr>
        <p:sp>
          <p:nvSpPr>
            <p:cNvPr id="16" name="Hexagon 15"/>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extLst>
      <p:ext uri="{BB962C8B-B14F-4D97-AF65-F5344CB8AC3E}">
        <p14:creationId xmlns:p14="http://schemas.microsoft.com/office/powerpoint/2010/main" val="428644558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43168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207">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Light)">
    <p:spTree>
      <p:nvGrpSpPr>
        <p:cNvPr id="1" name=""/>
        <p:cNvGrpSpPr/>
        <p:nvPr/>
      </p:nvGrpSpPr>
      <p:grpSpPr>
        <a:xfrm>
          <a:off x="0" y="0"/>
          <a:ext cx="0" cy="0"/>
          <a:chOff x="0" y="0"/>
          <a:chExt cx="0" cy="0"/>
        </a:xfrm>
      </p:grpSpPr>
      <p:sp>
        <p:nvSpPr>
          <p:cNvPr id="13" name="Chevron 12"/>
          <p:cNvSpPr/>
          <p:nvPr userDrawn="1"/>
        </p:nvSpPr>
        <p:spPr>
          <a:xfrm rot="10800000" flipH="1">
            <a:off x="4187046" y="4824007"/>
            <a:ext cx="245428" cy="720080"/>
          </a:xfrm>
          <a:prstGeom prst="chevron">
            <a:avLst>
              <a:gd name="adj" fmla="val 635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userDrawn="1"/>
        </p:nvCxnSpPr>
        <p:spPr>
          <a:xfrm>
            <a:off x="4223792" y="1210968"/>
            <a:ext cx="0" cy="24482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666528" y="4812307"/>
            <a:ext cx="0" cy="7434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23" name="Text Placeholder 21"/>
          <p:cNvSpPr>
            <a:spLocks noGrp="1"/>
          </p:cNvSpPr>
          <p:nvPr>
            <p:ph type="body" sz="quarter" idx="19" hasCustomPrompt="1"/>
          </p:nvPr>
        </p:nvSpPr>
        <p:spPr>
          <a:xfrm>
            <a:off x="5014913" y="2500095"/>
            <a:ext cx="5545583" cy="618631"/>
          </a:xfrm>
        </p:spPr>
        <p:txBody>
          <a:bodyPr anchor="t">
            <a:normAutofit/>
          </a:bodyPr>
          <a:lstStyle>
            <a:lvl1pPr marL="0" indent="0">
              <a:buFont typeface="Arial" charset="0"/>
              <a:buNone/>
              <a:defRPr sz="3800" i="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smtClean="0"/>
              <a:t>Thank you</a:t>
            </a:r>
            <a:endParaRPr lang="en-US"/>
          </a:p>
        </p:txBody>
      </p:sp>
      <p:pic>
        <p:nvPicPr>
          <p:cNvPr id="16" name="Picture 15">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1080000" y="957600"/>
            <a:ext cx="2426350" cy="2953512"/>
          </a:xfrm>
          <a:prstGeom prst="rect">
            <a:avLst/>
          </a:prstGeom>
        </p:spPr>
      </p:pic>
      <p:sp>
        <p:nvSpPr>
          <p:cNvPr id="22" name="Text Placeholder 41"/>
          <p:cNvSpPr>
            <a:spLocks noGrp="1"/>
          </p:cNvSpPr>
          <p:nvPr>
            <p:ph type="body" sz="quarter" idx="12" hasCustomPrompt="1"/>
          </p:nvPr>
        </p:nvSpPr>
        <p:spPr>
          <a:xfrm>
            <a:off x="4604644" y="4934215"/>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Person</a:t>
            </a:r>
          </a:p>
        </p:txBody>
      </p:sp>
      <p:sp>
        <p:nvSpPr>
          <p:cNvPr id="24" name="Text Placeholder 41"/>
          <p:cNvSpPr>
            <a:spLocks noGrp="1"/>
          </p:cNvSpPr>
          <p:nvPr>
            <p:ph type="body" sz="quarter" idx="20" hasCustomPrompt="1"/>
          </p:nvPr>
        </p:nvSpPr>
        <p:spPr>
          <a:xfrm>
            <a:off x="7824192" y="4934215"/>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Information</a:t>
            </a: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icture/Light)">
    <p:spTree>
      <p:nvGrpSpPr>
        <p:cNvPr id="1" name=""/>
        <p:cNvGrpSpPr/>
        <p:nvPr/>
      </p:nvGrpSpPr>
      <p:grpSpPr>
        <a:xfrm>
          <a:off x="0" y="0"/>
          <a:ext cx="0" cy="0"/>
          <a:chOff x="0" y="0"/>
          <a:chExt cx="0" cy="0"/>
        </a:xfrm>
      </p:grpSpPr>
      <p:sp>
        <p:nvSpPr>
          <p:cNvPr id="28" name="Picture Placeholder 2"/>
          <p:cNvSpPr>
            <a:spLocks noGrp="1"/>
          </p:cNvSpPr>
          <p:nvPr>
            <p:ph type="pic" sz="quarter" idx="20"/>
          </p:nvPr>
        </p:nvSpPr>
        <p:spPr>
          <a:xfrm>
            <a:off x="5159374" y="4395788"/>
            <a:ext cx="1440000" cy="1292400"/>
          </a:xfrm>
        </p:spPr>
        <p:txBody>
          <a:bodyPr>
            <a:noAutofit/>
          </a:bodyPr>
          <a:lstStyle>
            <a:lvl1pPr marL="0" indent="0">
              <a:buFontTx/>
              <a:buNone/>
              <a:defRPr sz="1600">
                <a:solidFill>
                  <a:schemeClr val="tx2"/>
                </a:solidFill>
              </a:defRPr>
            </a:lvl1pPr>
          </a:lstStyle>
          <a:p>
            <a:r>
              <a:rPr lang="en-US" smtClean="0"/>
              <a:t>Click icon to add picture</a:t>
            </a:r>
            <a:endParaRPr lang="en-US"/>
          </a:p>
        </p:txBody>
      </p:sp>
      <p:cxnSp>
        <p:nvCxnSpPr>
          <p:cNvPr id="15" name="Straight Connector 14"/>
          <p:cNvCxnSpPr/>
          <p:nvPr userDrawn="1"/>
        </p:nvCxnSpPr>
        <p:spPr>
          <a:xfrm>
            <a:off x="4223792" y="1210968"/>
            <a:ext cx="0" cy="24482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27" name="Text Placeholder 21"/>
          <p:cNvSpPr>
            <a:spLocks noGrp="1"/>
          </p:cNvSpPr>
          <p:nvPr>
            <p:ph type="body" sz="quarter" idx="19" hasCustomPrompt="1"/>
          </p:nvPr>
        </p:nvSpPr>
        <p:spPr>
          <a:xfrm>
            <a:off x="5014913" y="2500095"/>
            <a:ext cx="5545583" cy="618631"/>
          </a:xfrm>
        </p:spPr>
        <p:txBody>
          <a:bodyPr anchor="t">
            <a:normAutofit/>
          </a:bodyPr>
          <a:lstStyle>
            <a:lvl1pPr marL="0" indent="0">
              <a:buFont typeface="Arial" charset="0"/>
              <a:buNone/>
              <a:defRPr sz="3800" i="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smtClean="0"/>
              <a:t>Thank you</a:t>
            </a:r>
            <a:endParaRPr lang="en-US"/>
          </a:p>
        </p:txBody>
      </p:sp>
      <p:cxnSp>
        <p:nvCxnSpPr>
          <p:cNvPr id="23" name="Straight Connector 22">
            <a:extLst>
              <a:ext uri="{FF2B5EF4-FFF2-40B4-BE49-F238E27FC236}">
                <a16:creationId xmlns:a16="http://schemas.microsoft.com/office/drawing/2014/main" id="{22539375-7CB7-4017-A8E7-37036A8B63B4}"/>
              </a:ext>
            </a:extLst>
          </p:cNvPr>
          <p:cNvCxnSpPr/>
          <p:nvPr userDrawn="1"/>
        </p:nvCxnSpPr>
        <p:spPr>
          <a:xfrm flipH="1">
            <a:off x="7032104" y="5319194"/>
            <a:ext cx="374441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41"/>
          <p:cNvSpPr>
            <a:spLocks noGrp="1"/>
          </p:cNvSpPr>
          <p:nvPr>
            <p:ph type="body" sz="quarter" idx="12" hasCustomPrompt="1"/>
          </p:nvPr>
        </p:nvSpPr>
        <p:spPr>
          <a:xfrm>
            <a:off x="7014300" y="4429718"/>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Person</a:t>
            </a:r>
          </a:p>
        </p:txBody>
      </p:sp>
      <p:sp>
        <p:nvSpPr>
          <p:cNvPr id="32" name="Text Placeholder 41"/>
          <p:cNvSpPr>
            <a:spLocks noGrp="1"/>
          </p:cNvSpPr>
          <p:nvPr>
            <p:ph type="body" sz="quarter" idx="21" hasCustomPrompt="1"/>
          </p:nvPr>
        </p:nvSpPr>
        <p:spPr>
          <a:xfrm>
            <a:off x="7014300" y="5673138"/>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Information</a:t>
            </a:r>
          </a:p>
        </p:txBody>
      </p:sp>
      <p:pic>
        <p:nvPicPr>
          <p:cNvPr id="19" name="Picture 18">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1080000" y="957600"/>
            <a:ext cx="2426350" cy="2953512"/>
          </a:xfrm>
          <a:prstGeom prst="rect">
            <a:avLst/>
          </a:prstGeom>
        </p:spPr>
      </p:pic>
      <p:sp>
        <p:nvSpPr>
          <p:cNvPr id="21" name="Rectangle 20"/>
          <p:cNvSpPr/>
          <p:nvPr userDrawn="1"/>
        </p:nvSpPr>
        <p:spPr>
          <a:xfrm>
            <a:off x="5160384" y="5690632"/>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l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C2F0415-E8E5-4100-9D28-692EBB2C635E}"/>
              </a:ext>
            </a:extLst>
          </p:cNvPr>
          <p:cNvPicPr>
            <a:picLocks noChangeAspect="1"/>
          </p:cNvPicPr>
          <p:nvPr userDrawn="1"/>
        </p:nvPicPr>
        <p:blipFill>
          <a:blip r:embed="rId2"/>
          <a:srcRect r="35483" b="35459"/>
          <a:stretch>
            <a:fillRect/>
          </a:stretch>
        </p:blipFill>
        <p:spPr>
          <a:xfrm flipH="1">
            <a:off x="0" y="-1"/>
            <a:ext cx="12192000" cy="6860680"/>
          </a:xfrm>
          <a:prstGeom prst="rect">
            <a:avLst/>
          </a:prstGeom>
        </p:spPr>
      </p:pic>
      <p:grpSp>
        <p:nvGrpSpPr>
          <p:cNvPr id="8" name="triple hexagon"/>
          <p:cNvGrpSpPr/>
          <p:nvPr userDrawn="1"/>
        </p:nvGrpSpPr>
        <p:grpSpPr>
          <a:xfrm>
            <a:off x="11480347" y="6309320"/>
            <a:ext cx="690481" cy="765608"/>
            <a:chOff x="1056924" y="664846"/>
            <a:chExt cx="2500100" cy="2772120"/>
          </a:xfrm>
        </p:grpSpPr>
        <p:sp>
          <p:nvSpPr>
            <p:cNvPr id="9" name="Hexagon 8"/>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userDrawn="1"/>
        </p:nvSpPr>
        <p:spPr>
          <a:xfrm rot="10800000" flipH="1">
            <a:off x="1" y="24391"/>
            <a:ext cx="1703512" cy="6814043"/>
          </a:xfrm>
          <a:custGeom>
            <a:avLst/>
            <a:gdLst>
              <a:gd name="connsiteX0" fmla="*/ 0 w 1703512"/>
              <a:gd name="connsiteY0" fmla="*/ 6814043 h 6814043"/>
              <a:gd name="connsiteX1" fmla="*/ 0 w 1703512"/>
              <a:gd name="connsiteY1" fmla="*/ 0 h 6814043"/>
              <a:gd name="connsiteX2" fmla="*/ 1703512 w 1703512"/>
              <a:gd name="connsiteY2" fmla="*/ 3407022 h 6814043"/>
            </a:gdLst>
            <a:ah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itle 31"/>
          <p:cNvSpPr>
            <a:spLocks noGrp="1"/>
          </p:cNvSpPr>
          <p:nvPr>
            <p:ph type="title" hasCustomPrompt="1"/>
          </p:nvPr>
        </p:nvSpPr>
        <p:spPr>
          <a:xfrm>
            <a:off x="2468353" y="2776955"/>
            <a:ext cx="7516079" cy="701731"/>
          </a:xfrm>
        </p:spPr>
        <p:txBody>
          <a:bodyPr anchor="t" anchorCtr="0">
            <a:normAutofit/>
          </a:bodyPr>
          <a:lstStyle>
            <a:lvl1pPr>
              <a:defRPr sz="4400">
                <a:solidFill>
                  <a:schemeClr val="bg1"/>
                </a:solidFill>
              </a:defRPr>
            </a:lvl1pPr>
          </a:lstStyle>
          <a:p>
            <a:r>
              <a:rPr lang="en-US" smtClean="0"/>
              <a:t>[SECTION TITLE]</a:t>
            </a:r>
            <a:endParaRPr lang="en-US"/>
          </a:p>
        </p:txBody>
      </p:sp>
      <p:sp>
        <p:nvSpPr>
          <p:cNvPr id="28" name="Text Placeholder 46"/>
          <p:cNvSpPr>
            <a:spLocks noGrp="1"/>
          </p:cNvSpPr>
          <p:nvPr>
            <p:ph type="body" sz="quarter" idx="14" hasCustomPrompt="1"/>
          </p:nvPr>
        </p:nvSpPr>
        <p:spPr>
          <a:xfrm>
            <a:off x="2468354" y="2463023"/>
            <a:ext cx="7516078" cy="313932"/>
          </a:xfrm>
        </p:spPr>
        <p:txBody>
          <a:bodyPr wrap="square" anchor="ctr">
            <a:normAutofit/>
          </a:bodyPr>
          <a:lstStyle>
            <a:lvl1pPr marL="0" indent="0">
              <a:buNone/>
              <a:defRPr sz="1600" i="1" baseline="0">
                <a:solidFill>
                  <a:schemeClr val="bg1"/>
                </a:solidFill>
              </a:defRPr>
            </a:lvl1pPr>
          </a:lstStyle>
          <a:p>
            <a:r>
              <a:rPr lang="en-US" smtClean="0"/>
              <a:t>[PRESENTATION TITLE]</a:t>
            </a:r>
            <a:endParaRPr lang="en-US"/>
          </a:p>
        </p:txBody>
      </p:sp>
      <p:sp>
        <p:nvSpPr>
          <p:cNvPr id="29" name="Text Placeholder 3"/>
          <p:cNvSpPr>
            <a:spLocks noGrp="1"/>
          </p:cNvSpPr>
          <p:nvPr>
            <p:ph type="body" sz="quarter" idx="15" hasCustomPrompt="1"/>
          </p:nvPr>
        </p:nvSpPr>
        <p:spPr>
          <a:xfrm>
            <a:off x="2468353" y="2149091"/>
            <a:ext cx="7516079" cy="313932"/>
          </a:xfrm>
        </p:spPr>
        <p:txBody>
          <a:bodyPr wrap="square" anchor="ctr">
            <a:normAutofit/>
          </a:bodyPr>
          <a:lstStyle>
            <a:lvl1pPr marL="0" indent="0">
              <a:buNone/>
              <a:defRPr sz="1600" baseline="0">
                <a:solidFill>
                  <a:schemeClr val="accent1"/>
                </a:solidFill>
              </a:defRPr>
            </a:lvl1pPr>
          </a:lstStyle>
          <a:p>
            <a:r>
              <a:rPr lang="en-US" smtClean="0"/>
              <a:t>Bennett Jones/Bennett Jones Academy [CHOOSE ONE]</a:t>
            </a:r>
            <a:endParaRPr lang="en-US"/>
          </a:p>
        </p:txBody>
      </p:sp>
      <p:sp>
        <p:nvSpPr>
          <p:cNvPr id="37"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pic>
        <p:nvPicPr>
          <p:cNvPr id="15" name="Picture 14">
            <a:extLst>
              <a:ext uri="{FF2B5EF4-FFF2-40B4-BE49-F238E27FC236}">
                <a16:creationId xmlns:a16="http://schemas.microsoft.com/office/drawing/2014/main" id="{B66A93E2-FED8-404D-B45D-DD4BF3CF4D1C}"/>
              </a:ext>
            </a:extLst>
          </p:cNvPr>
          <p:cNvPicPr>
            <a:picLocks noChangeAspect="1"/>
          </p:cNvPicPr>
          <p:nvPr userDrawn="1"/>
        </p:nvPicPr>
        <p:blipFill>
          <a:blip r:embed="rId3"/>
          <a:srcRect/>
          <a:stretch>
            <a:fillRect/>
          </a:stretch>
        </p:blipFill>
        <p:spPr>
          <a:xfrm>
            <a:off x="8968554" y="5907645"/>
            <a:ext cx="1960559" cy="813837"/>
          </a:xfrm>
          <a:prstGeom prst="rect">
            <a:avLst/>
          </a:prstGeom>
        </p:spPr>
      </p:pic>
    </p:spTree>
    <p:extLst>
      <p:ext uri="{BB962C8B-B14F-4D97-AF65-F5344CB8AC3E}">
        <p14:creationId xmlns:p14="http://schemas.microsoft.com/office/powerpoint/2010/main" val="5145662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3/Light)">
    <p:bg>
      <p:bgPr>
        <a:solidFill>
          <a:schemeClr val="bg1"/>
        </a:solidFill>
        <a:effectLst/>
      </p:bgPr>
    </p:bg>
    <p:spTree>
      <p:nvGrpSpPr>
        <p:cNvPr id="1" name=""/>
        <p:cNvGrpSpPr/>
        <p:nvPr/>
      </p:nvGrpSpPr>
      <p:grpSpPr>
        <a:xfrm>
          <a:off x="0" y="0"/>
          <a:ext cx="0" cy="0"/>
          <a:chOff x="0" y="0"/>
          <a:chExt cx="0" cy="0"/>
        </a:xfrm>
      </p:grpSpPr>
      <p:cxnSp>
        <p:nvCxnSpPr>
          <p:cNvPr id="26" name="Straight Connector 25"/>
          <p:cNvCxnSpPr/>
          <p:nvPr userDrawn="1"/>
        </p:nvCxnSpPr>
        <p:spPr>
          <a:xfrm>
            <a:off x="4223792" y="314950"/>
            <a:ext cx="0" cy="62281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8216219" y="1844824"/>
            <a:ext cx="0" cy="7434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Text Placeholder 41"/>
          <p:cNvSpPr>
            <a:spLocks noGrp="1"/>
          </p:cNvSpPr>
          <p:nvPr>
            <p:ph type="body" sz="quarter" idx="13" hasCustomPrompt="1"/>
          </p:nvPr>
        </p:nvSpPr>
        <p:spPr>
          <a:xfrm>
            <a:off x="5154335" y="1948799"/>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Person</a:t>
            </a:r>
          </a:p>
        </p:txBody>
      </p:sp>
      <p:sp>
        <p:nvSpPr>
          <p:cNvPr id="60" name="Text Placeholder 41"/>
          <p:cNvSpPr>
            <a:spLocks noGrp="1"/>
          </p:cNvSpPr>
          <p:nvPr>
            <p:ph type="body" sz="quarter" idx="20" hasCustomPrompt="1"/>
          </p:nvPr>
        </p:nvSpPr>
        <p:spPr>
          <a:xfrm>
            <a:off x="8373883" y="1948799"/>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Information</a:t>
            </a:r>
          </a:p>
        </p:txBody>
      </p:sp>
      <p:cxnSp>
        <p:nvCxnSpPr>
          <p:cNvPr id="62" name="Straight Connector 61"/>
          <p:cNvCxnSpPr/>
          <p:nvPr userDrawn="1"/>
        </p:nvCxnSpPr>
        <p:spPr>
          <a:xfrm flipH="1">
            <a:off x="5159376" y="2830828"/>
            <a:ext cx="65532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8216219" y="3118860"/>
            <a:ext cx="0" cy="7434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Text Placeholder 41"/>
          <p:cNvSpPr>
            <a:spLocks noGrp="1"/>
          </p:cNvSpPr>
          <p:nvPr>
            <p:ph type="body" sz="quarter" idx="21" hasCustomPrompt="1"/>
          </p:nvPr>
        </p:nvSpPr>
        <p:spPr>
          <a:xfrm>
            <a:off x="5154335" y="3222835"/>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Person</a:t>
            </a:r>
          </a:p>
        </p:txBody>
      </p:sp>
      <p:sp>
        <p:nvSpPr>
          <p:cNvPr id="65" name="Text Placeholder 41"/>
          <p:cNvSpPr>
            <a:spLocks noGrp="1"/>
          </p:cNvSpPr>
          <p:nvPr>
            <p:ph type="body" sz="quarter" idx="22" hasCustomPrompt="1"/>
          </p:nvPr>
        </p:nvSpPr>
        <p:spPr>
          <a:xfrm>
            <a:off x="8373883" y="3222835"/>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Information</a:t>
            </a:r>
          </a:p>
        </p:txBody>
      </p:sp>
      <p:cxnSp>
        <p:nvCxnSpPr>
          <p:cNvPr id="66" name="Straight Connector 65"/>
          <p:cNvCxnSpPr/>
          <p:nvPr userDrawn="1"/>
        </p:nvCxnSpPr>
        <p:spPr>
          <a:xfrm flipH="1">
            <a:off x="5159376" y="4104864"/>
            <a:ext cx="65532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8216219" y="4342996"/>
            <a:ext cx="0" cy="7434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Text Placeholder 41"/>
          <p:cNvSpPr>
            <a:spLocks noGrp="1"/>
          </p:cNvSpPr>
          <p:nvPr>
            <p:ph type="body" sz="quarter" idx="23" hasCustomPrompt="1"/>
          </p:nvPr>
        </p:nvSpPr>
        <p:spPr>
          <a:xfrm>
            <a:off x="5154335" y="4446971"/>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Person</a:t>
            </a:r>
          </a:p>
        </p:txBody>
      </p:sp>
      <p:sp>
        <p:nvSpPr>
          <p:cNvPr id="69" name="Text Placeholder 41"/>
          <p:cNvSpPr>
            <a:spLocks noGrp="1"/>
          </p:cNvSpPr>
          <p:nvPr>
            <p:ph type="body" sz="quarter" idx="24" hasCustomPrompt="1"/>
          </p:nvPr>
        </p:nvSpPr>
        <p:spPr>
          <a:xfrm>
            <a:off x="8373883" y="4446971"/>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Information</a:t>
            </a:r>
          </a:p>
        </p:txBody>
      </p:sp>
      <p:cxnSp>
        <p:nvCxnSpPr>
          <p:cNvPr id="70" name="Straight Connector 69"/>
          <p:cNvCxnSpPr/>
          <p:nvPr userDrawn="1"/>
        </p:nvCxnSpPr>
        <p:spPr>
          <a:xfrm flipH="1">
            <a:off x="5159376" y="5329000"/>
            <a:ext cx="65532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73" name="Text Placeholder 21"/>
          <p:cNvSpPr>
            <a:spLocks noGrp="1"/>
          </p:cNvSpPr>
          <p:nvPr>
            <p:ph type="body" sz="quarter" idx="19" hasCustomPrompt="1"/>
          </p:nvPr>
        </p:nvSpPr>
        <p:spPr>
          <a:xfrm>
            <a:off x="407368" y="5032401"/>
            <a:ext cx="3409058" cy="618631"/>
          </a:xfrm>
        </p:spPr>
        <p:txBody>
          <a:bodyPr anchor="t">
            <a:normAutofit/>
          </a:bodyPr>
          <a:lstStyle>
            <a:lvl1pPr marL="0" indent="0" algn="ctr">
              <a:buFont typeface="Arial" charset="0"/>
              <a:buNone/>
              <a:defRPr sz="3800" i="0" baseline="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smtClean="0"/>
              <a:t>Thank you</a:t>
            </a:r>
            <a:endParaRPr lang="en-US"/>
          </a:p>
        </p:txBody>
      </p:sp>
      <p:pic>
        <p:nvPicPr>
          <p:cNvPr id="22" name="Picture 21">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900000" y="957600"/>
            <a:ext cx="2426350" cy="2953512"/>
          </a:xfrm>
          <a:prstGeom prst="rect">
            <a:avLst/>
          </a:prstGeom>
        </p:spPr>
      </p:pic>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3/Picture/Light)">
    <p:bg>
      <p:bgPr>
        <a:solidFill>
          <a:schemeClr val="bg1"/>
        </a:solidFill>
        <a:effectLst/>
      </p:bgPr>
    </p:bg>
    <p:spTree>
      <p:nvGrpSpPr>
        <p:cNvPr id="1" name=""/>
        <p:cNvGrpSpPr/>
        <p:nvPr/>
      </p:nvGrpSpPr>
      <p:grpSpPr>
        <a:xfrm>
          <a:off x="0" y="0"/>
          <a:ext cx="0" cy="0"/>
          <a:chOff x="0" y="0"/>
          <a:chExt cx="0" cy="0"/>
        </a:xfrm>
      </p:grpSpPr>
      <p:sp>
        <p:nvSpPr>
          <p:cNvPr id="34" name="Picture Placeholder 2"/>
          <p:cNvSpPr>
            <a:spLocks noGrp="1"/>
          </p:cNvSpPr>
          <p:nvPr>
            <p:ph type="pic" sz="quarter" idx="20"/>
          </p:nvPr>
        </p:nvSpPr>
        <p:spPr>
          <a:xfrm>
            <a:off x="5159376" y="1858847"/>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sp>
        <p:nvSpPr>
          <p:cNvPr id="23" name="Picture Placeholder 2">
            <a:extLst>
              <a:ext uri="{FF2B5EF4-FFF2-40B4-BE49-F238E27FC236}">
                <a16:creationId xmlns:a16="http://schemas.microsoft.com/office/drawing/2014/main" id="{330A1296-7497-4DA9-917C-D30384EDAA8B}"/>
              </a:ext>
            </a:extLst>
          </p:cNvPr>
          <p:cNvSpPr>
            <a:spLocks noGrp="1"/>
          </p:cNvSpPr>
          <p:nvPr>
            <p:ph type="pic" sz="quarter" idx="33"/>
          </p:nvPr>
        </p:nvSpPr>
        <p:spPr>
          <a:xfrm>
            <a:off x="5159376" y="3614970"/>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cxnSp>
        <p:nvCxnSpPr>
          <p:cNvPr id="26" name="Straight Connector 25"/>
          <p:cNvCxnSpPr/>
          <p:nvPr userDrawn="1"/>
        </p:nvCxnSpPr>
        <p:spPr>
          <a:xfrm>
            <a:off x="4223792" y="314950"/>
            <a:ext cx="0" cy="62281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flipH="1">
            <a:off x="5159376" y="3406154"/>
            <a:ext cx="655324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73" name="Text Placeholder 21"/>
          <p:cNvSpPr>
            <a:spLocks noGrp="1"/>
          </p:cNvSpPr>
          <p:nvPr>
            <p:ph type="body" sz="quarter" idx="19" hasCustomPrompt="1"/>
          </p:nvPr>
        </p:nvSpPr>
        <p:spPr>
          <a:xfrm>
            <a:off x="407368" y="5032401"/>
            <a:ext cx="3409058" cy="618631"/>
          </a:xfrm>
        </p:spPr>
        <p:txBody>
          <a:bodyPr anchor="t">
            <a:normAutofit/>
          </a:bodyPr>
          <a:lstStyle>
            <a:lvl1pPr marL="0" indent="0" algn="ctr">
              <a:buFont typeface="Arial" charset="0"/>
              <a:buNone/>
              <a:defRPr sz="3800" i="0">
                <a:solidFill>
                  <a:schemeClr val="accent2"/>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smtClean="0"/>
              <a:t>Thank you</a:t>
            </a:r>
            <a:endParaRPr lang="en-US"/>
          </a:p>
        </p:txBody>
      </p:sp>
      <p:sp>
        <p:nvSpPr>
          <p:cNvPr id="25" name="Text Placeholder 41"/>
          <p:cNvSpPr>
            <a:spLocks noGrp="1"/>
          </p:cNvSpPr>
          <p:nvPr>
            <p:ph type="body" sz="quarter" idx="25" hasCustomPrompt="1"/>
          </p:nvPr>
        </p:nvSpPr>
        <p:spPr>
          <a:xfrm>
            <a:off x="6953585" y="1888105"/>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Person</a:t>
            </a:r>
          </a:p>
        </p:txBody>
      </p:sp>
      <p:sp>
        <p:nvSpPr>
          <p:cNvPr id="27" name="Text Placeholder 41"/>
          <p:cNvSpPr>
            <a:spLocks noGrp="1"/>
          </p:cNvSpPr>
          <p:nvPr>
            <p:ph type="body" sz="quarter" idx="26" hasCustomPrompt="1"/>
          </p:nvPr>
        </p:nvSpPr>
        <p:spPr>
          <a:xfrm>
            <a:off x="6953586" y="2616176"/>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Information</a:t>
            </a:r>
          </a:p>
        </p:txBody>
      </p:sp>
      <p:sp>
        <p:nvSpPr>
          <p:cNvPr id="30" name="Text Placeholder 41"/>
          <p:cNvSpPr>
            <a:spLocks noGrp="1"/>
          </p:cNvSpPr>
          <p:nvPr>
            <p:ph type="body" sz="quarter" idx="27" hasCustomPrompt="1"/>
          </p:nvPr>
        </p:nvSpPr>
        <p:spPr>
          <a:xfrm>
            <a:off x="6953585" y="3660600"/>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Person</a:t>
            </a:r>
          </a:p>
        </p:txBody>
      </p:sp>
      <p:sp>
        <p:nvSpPr>
          <p:cNvPr id="31" name="Text Placeholder 41"/>
          <p:cNvSpPr>
            <a:spLocks noGrp="1"/>
          </p:cNvSpPr>
          <p:nvPr>
            <p:ph type="body" sz="quarter" idx="28" hasCustomPrompt="1"/>
          </p:nvPr>
        </p:nvSpPr>
        <p:spPr>
          <a:xfrm>
            <a:off x="6953586" y="4388671"/>
            <a:ext cx="2929659" cy="535531"/>
          </a:xfrm>
        </p:spPr>
        <p:txBody>
          <a:bodyPr anchor="ctr">
            <a:normAutofit/>
          </a:bodyPr>
          <a:lstStyle>
            <a:lvl1pPr marL="0" indent="0">
              <a:spcBef>
                <a:spcPct val="0"/>
              </a:spcBef>
              <a:buFont typeface="Arial" charset="0"/>
              <a:buNone/>
              <a:defRPr sz="1600" baseline="0">
                <a:solidFill>
                  <a:schemeClr val="tx2"/>
                </a:solidFill>
              </a:defRPr>
            </a:lvl1pPr>
          </a:lstStyle>
          <a:p>
            <a:r>
              <a:rPr lang="en-US"/>
              <a:t>Contact Information</a:t>
            </a:r>
          </a:p>
        </p:txBody>
      </p:sp>
      <p:pic>
        <p:nvPicPr>
          <p:cNvPr id="20" name="Picture 19">
            <a:extLst>
              <a:ext uri="{FF2B5EF4-FFF2-40B4-BE49-F238E27FC236}">
                <a16:creationId xmlns:a16="http://schemas.microsoft.com/office/drawing/2014/main" id="{8EB38AAB-59EB-4788-8828-B01DC64D7B43}"/>
              </a:ext>
            </a:extLst>
          </p:cNvPr>
          <p:cNvPicPr>
            <a:picLocks noChangeAspect="1"/>
          </p:cNvPicPr>
          <p:nvPr userDrawn="1"/>
        </p:nvPicPr>
        <p:blipFill>
          <a:blip r:embed="rId2"/>
          <a:srcRect/>
          <a:stretch>
            <a:fillRect/>
          </a:stretch>
        </p:blipFill>
        <p:spPr>
          <a:xfrm>
            <a:off x="900000" y="957600"/>
            <a:ext cx="2426350" cy="2953512"/>
          </a:xfrm>
          <a:prstGeom prst="rect">
            <a:avLst/>
          </a:prstGeom>
        </p:spPr>
      </p:pic>
      <p:sp>
        <p:nvSpPr>
          <p:cNvPr id="39" name="Rectangle 38">
            <a:extLst>
              <a:ext uri="{FF2B5EF4-FFF2-40B4-BE49-F238E27FC236}">
                <a16:creationId xmlns:a16="http://schemas.microsoft.com/office/drawing/2014/main" id="{4B7D3FC3-69E7-4243-B417-C3ABCE8F7C58}"/>
              </a:ext>
            </a:extLst>
          </p:cNvPr>
          <p:cNvSpPr/>
          <p:nvPr userDrawn="1"/>
        </p:nvSpPr>
        <p:spPr>
          <a:xfrm>
            <a:off x="5160384" y="3151158"/>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81246-6274-453E-8EE1-C96AAAB56787}"/>
              </a:ext>
            </a:extLst>
          </p:cNvPr>
          <p:cNvSpPr/>
          <p:nvPr userDrawn="1"/>
        </p:nvSpPr>
        <p:spPr>
          <a:xfrm>
            <a:off x="5160384" y="4907281"/>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178857-D7D5-44BA-AE93-24F52AEBDD41}"/>
              </a:ext>
            </a:extLst>
          </p:cNvPr>
          <p:cNvPicPr>
            <a:picLocks noChangeAspect="1"/>
          </p:cNvPicPr>
          <p:nvPr userDrawn="1"/>
        </p:nvPicPr>
        <p:blipFill>
          <a:blip r:embed="rId2"/>
          <a:srcRect r="35483" b="35459"/>
          <a:stretch>
            <a:fillRect/>
          </a:stretch>
        </p:blipFill>
        <p:spPr>
          <a:xfrm flipH="1">
            <a:off x="0" y="-1"/>
            <a:ext cx="12192000" cy="6860680"/>
          </a:xfrm>
          <a:prstGeom prst="rect">
            <a:avLst/>
          </a:prstGeom>
        </p:spPr>
      </p:pic>
      <p:grpSp>
        <p:nvGrpSpPr>
          <p:cNvPr id="8" name="triple hexagon"/>
          <p:cNvGrpSpPr/>
          <p:nvPr userDrawn="1"/>
        </p:nvGrpSpPr>
        <p:grpSpPr>
          <a:xfrm>
            <a:off x="11480347" y="6309320"/>
            <a:ext cx="690481" cy="765608"/>
            <a:chOff x="1056924" y="664846"/>
            <a:chExt cx="2500100" cy="2772120"/>
          </a:xfrm>
        </p:grpSpPr>
        <p:sp>
          <p:nvSpPr>
            <p:cNvPr id="9" name="Hexagon 8"/>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userDrawn="1"/>
        </p:nvSpPr>
        <p:spPr>
          <a:xfrm rot="10800000" flipH="1">
            <a:off x="1" y="24391"/>
            <a:ext cx="1703512" cy="6814043"/>
          </a:xfrm>
          <a:custGeom>
            <a:avLst/>
            <a:gdLst>
              <a:gd name="connsiteX0" fmla="*/ 0 w 1703512"/>
              <a:gd name="connsiteY0" fmla="*/ 6814043 h 6814043"/>
              <a:gd name="connsiteX1" fmla="*/ 0 w 1703512"/>
              <a:gd name="connsiteY1" fmla="*/ 0 h 6814043"/>
              <a:gd name="connsiteX2" fmla="*/ 1703512 w 1703512"/>
              <a:gd name="connsiteY2" fmla="*/ 3407022 h 6814043"/>
            </a:gdLst>
            <a:ah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3" name="Text Placeholder 2"/>
          <p:cNvSpPr>
            <a:spLocks noGrp="1"/>
          </p:cNvSpPr>
          <p:nvPr>
            <p:ph type="body" sz="quarter" idx="19"/>
          </p:nvPr>
        </p:nvSpPr>
        <p:spPr>
          <a:xfrm>
            <a:off x="2468563" y="2422253"/>
            <a:ext cx="8380412" cy="2010807"/>
          </a:xfrm>
        </p:spPr>
        <p:txBody>
          <a:bodyPr anchor="ctr"/>
          <a:lstStyle>
            <a:lvl1pPr marL="228600" indent="-228600">
              <a:buSzPct val="80000"/>
              <a:buFontTx/>
              <a:buBlip>
                <a:blip r:embed="rId3"/>
              </a:buBlip>
              <a:defRPr sz="3600">
                <a:solidFill>
                  <a:schemeClr val="bg1"/>
                </a:solidFill>
              </a:defRPr>
            </a:lvl1pPr>
            <a:lvl2pPr marL="685800" indent="-228600">
              <a:buSzPct val="80000"/>
              <a:buFontTx/>
              <a:buBlip>
                <a:blip r:embed="rId3"/>
              </a:buBlip>
              <a:defRPr sz="2800">
                <a:solidFill>
                  <a:schemeClr val="bg1"/>
                </a:solidFill>
              </a:defRPr>
            </a:lvl2pPr>
            <a:lvl3pPr marL="1143000" indent="-228600">
              <a:buSzPct val="80000"/>
              <a:buFontTx/>
              <a:buBlip>
                <a:blip r:embed="rId3"/>
              </a:buBlip>
              <a:defRPr>
                <a:solidFill>
                  <a:schemeClr val="bg1"/>
                </a:solidFill>
              </a:defRPr>
            </a:lvl3pPr>
            <a:lvl4pPr marL="1600200" indent="-228600">
              <a:buSzPct val="80000"/>
              <a:buFontTx/>
              <a:buBlip>
                <a:blip r:embed="rId3"/>
              </a:buBlip>
              <a:defRPr>
                <a:solidFill>
                  <a:schemeClr val="bg1"/>
                </a:solidFill>
              </a:defRPr>
            </a:lvl4pPr>
            <a:lvl5pPr marL="2057400" indent="-228600">
              <a:buSzPct val="80000"/>
              <a:buFontTx/>
              <a:buBlip>
                <a:blip r:embed="rId3"/>
              </a:buBlip>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2" name="Picture 11">
            <a:extLst>
              <a:ext uri="{FF2B5EF4-FFF2-40B4-BE49-F238E27FC236}">
                <a16:creationId xmlns:a16="http://schemas.microsoft.com/office/drawing/2014/main" id="{E82E2399-49A3-4309-87FC-15EC665474BD}"/>
              </a:ext>
            </a:extLst>
          </p:cNvPr>
          <p:cNvPicPr>
            <a:picLocks noChangeAspect="1"/>
          </p:cNvPicPr>
          <p:nvPr userDrawn="1"/>
        </p:nvPicPr>
        <p:blipFill>
          <a:blip r:embed="rId4"/>
          <a:srcRect/>
          <a:stretch>
            <a:fillRect/>
          </a:stretch>
        </p:blipFill>
        <p:spPr>
          <a:xfrm>
            <a:off x="8968554" y="5907645"/>
            <a:ext cx="1960559" cy="813837"/>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Alt">
    <p:spTree>
      <p:nvGrpSpPr>
        <p:cNvPr id="1" name=""/>
        <p:cNvGrpSpPr/>
        <p:nvPr/>
      </p:nvGrpSpPr>
      <p:grpSpPr>
        <a:xfrm>
          <a:off x="0" y="0"/>
          <a:ext cx="0" cy="0"/>
          <a:chOff x="0" y="0"/>
          <a:chExt cx="0" cy="0"/>
        </a:xfrm>
      </p:grpSpPr>
      <p:grpSp>
        <p:nvGrpSpPr>
          <p:cNvPr id="8" name="triple hexagon"/>
          <p:cNvGrpSpPr/>
          <p:nvPr userDrawn="1"/>
        </p:nvGrpSpPr>
        <p:grpSpPr>
          <a:xfrm>
            <a:off x="11480347" y="6309320"/>
            <a:ext cx="690481" cy="765608"/>
            <a:chOff x="1056924" y="664846"/>
            <a:chExt cx="2500100" cy="2772120"/>
          </a:xfrm>
        </p:grpSpPr>
        <p:sp>
          <p:nvSpPr>
            <p:cNvPr id="9" name="Hexagon 8"/>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userDrawn="1"/>
        </p:nvSpPr>
        <p:spPr>
          <a:xfrm rot="10800000" flipH="1">
            <a:off x="1" y="24391"/>
            <a:ext cx="1703512" cy="6814043"/>
          </a:xfrm>
          <a:custGeom>
            <a:avLst/>
            <a:gdLst>
              <a:gd name="connsiteX0" fmla="*/ 0 w 1703512"/>
              <a:gd name="connsiteY0" fmla="*/ 6814043 h 6814043"/>
              <a:gd name="connsiteX1" fmla="*/ 0 w 1703512"/>
              <a:gd name="connsiteY1" fmla="*/ 0 h 6814043"/>
              <a:gd name="connsiteX2" fmla="*/ 1703512 w 1703512"/>
              <a:gd name="connsiteY2" fmla="*/ 3407022 h 6814043"/>
            </a:gdLst>
            <a:ah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itle 31"/>
          <p:cNvSpPr>
            <a:spLocks noGrp="1"/>
          </p:cNvSpPr>
          <p:nvPr>
            <p:ph type="title" hasCustomPrompt="1"/>
          </p:nvPr>
        </p:nvSpPr>
        <p:spPr>
          <a:xfrm>
            <a:off x="2468353" y="2776955"/>
            <a:ext cx="7516079" cy="701731"/>
          </a:xfrm>
        </p:spPr>
        <p:txBody>
          <a:bodyPr anchor="t" anchorCtr="0">
            <a:normAutofit/>
          </a:bodyPr>
          <a:lstStyle>
            <a:lvl1pPr>
              <a:defRPr sz="4400">
                <a:solidFill>
                  <a:srgbClr val="1D2529"/>
                </a:solidFill>
              </a:defRPr>
            </a:lvl1pPr>
          </a:lstStyle>
          <a:p>
            <a:r>
              <a:rPr lang="en-US" smtClean="0"/>
              <a:t>[SECTION TITLE]</a:t>
            </a:r>
            <a:endParaRPr lang="en-US"/>
          </a:p>
        </p:txBody>
      </p:sp>
      <p:sp>
        <p:nvSpPr>
          <p:cNvPr id="28" name="Text Placeholder 46"/>
          <p:cNvSpPr>
            <a:spLocks noGrp="1"/>
          </p:cNvSpPr>
          <p:nvPr>
            <p:ph type="body" sz="quarter" idx="14" hasCustomPrompt="1"/>
          </p:nvPr>
        </p:nvSpPr>
        <p:spPr>
          <a:xfrm>
            <a:off x="2468354" y="2463023"/>
            <a:ext cx="7516078" cy="313932"/>
          </a:xfrm>
        </p:spPr>
        <p:txBody>
          <a:bodyPr wrap="square" anchor="ctr">
            <a:normAutofit/>
          </a:bodyPr>
          <a:lstStyle>
            <a:lvl1pPr marL="0" indent="0">
              <a:buNone/>
              <a:defRPr sz="1600" i="1" baseline="0">
                <a:solidFill>
                  <a:srgbClr val="1D2529"/>
                </a:solidFill>
              </a:defRPr>
            </a:lvl1pPr>
          </a:lstStyle>
          <a:p>
            <a:r>
              <a:rPr lang="en-US" smtClean="0"/>
              <a:t>[PRESENTATION TITLE]</a:t>
            </a:r>
            <a:endParaRPr lang="en-US"/>
          </a:p>
        </p:txBody>
      </p:sp>
      <p:sp>
        <p:nvSpPr>
          <p:cNvPr id="29" name="Text Placeholder 3"/>
          <p:cNvSpPr>
            <a:spLocks noGrp="1"/>
          </p:cNvSpPr>
          <p:nvPr>
            <p:ph type="body" sz="quarter" idx="15" hasCustomPrompt="1"/>
          </p:nvPr>
        </p:nvSpPr>
        <p:spPr>
          <a:xfrm>
            <a:off x="2468353" y="2149091"/>
            <a:ext cx="7516079" cy="313932"/>
          </a:xfrm>
        </p:spPr>
        <p:txBody>
          <a:bodyPr wrap="square" anchor="ctr">
            <a:normAutofit/>
          </a:bodyPr>
          <a:lstStyle>
            <a:lvl1pPr marL="0" indent="0">
              <a:buNone/>
              <a:defRPr sz="1600" baseline="0">
                <a:solidFill>
                  <a:schemeClr val="accent1"/>
                </a:solidFill>
              </a:defRPr>
            </a:lvl1pPr>
          </a:lstStyle>
          <a:p>
            <a:r>
              <a:rPr lang="en-US" smtClean="0"/>
              <a:t>Bennett Jones/Bennett Jones Academy [CHOOSE ONE]</a:t>
            </a:r>
            <a:endParaRPr lang="en-US"/>
          </a:p>
        </p:txBody>
      </p:sp>
      <p:sp>
        <p:nvSpPr>
          <p:cNvPr id="37"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pic>
        <p:nvPicPr>
          <p:cNvPr id="13"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9142244" y="6102357"/>
            <a:ext cx="1628565" cy="413926"/>
          </a:xfrm>
          <a:prstGeom prst="rect">
            <a:avLst/>
          </a:prstGeom>
        </p:spPr>
      </p:pic>
    </p:spTree>
    <p:extLst>
      <p:ext uri="{BB962C8B-B14F-4D97-AF65-F5344CB8AC3E}">
        <p14:creationId xmlns:p14="http://schemas.microsoft.com/office/powerpoint/2010/main" val="18299074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Alt">
    <p:spTree>
      <p:nvGrpSpPr>
        <p:cNvPr id="1" name=""/>
        <p:cNvGrpSpPr/>
        <p:nvPr/>
      </p:nvGrpSpPr>
      <p:grpSpPr>
        <a:xfrm>
          <a:off x="0" y="0"/>
          <a:ext cx="0" cy="0"/>
          <a:chOff x="0" y="0"/>
          <a:chExt cx="0" cy="0"/>
        </a:xfrm>
      </p:grpSpPr>
      <p:grpSp>
        <p:nvGrpSpPr>
          <p:cNvPr id="8" name="triple hexagon"/>
          <p:cNvGrpSpPr/>
          <p:nvPr userDrawn="1"/>
        </p:nvGrpSpPr>
        <p:grpSpPr>
          <a:xfrm>
            <a:off x="11480347" y="6309320"/>
            <a:ext cx="690481" cy="765608"/>
            <a:chOff x="1056924" y="664846"/>
            <a:chExt cx="2500100" cy="2772120"/>
          </a:xfrm>
        </p:grpSpPr>
        <p:sp>
          <p:nvSpPr>
            <p:cNvPr id="9" name="Hexagon 8"/>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userDrawn="1"/>
        </p:nvSpPr>
        <p:spPr>
          <a:xfrm rot="10800000" flipH="1">
            <a:off x="1" y="24391"/>
            <a:ext cx="1703512" cy="6814043"/>
          </a:xfrm>
          <a:custGeom>
            <a:avLst/>
            <a:gdLst>
              <a:gd name="connsiteX0" fmla="*/ 0 w 1703512"/>
              <a:gd name="connsiteY0" fmla="*/ 6814043 h 6814043"/>
              <a:gd name="connsiteX1" fmla="*/ 0 w 1703512"/>
              <a:gd name="connsiteY1" fmla="*/ 0 h 6814043"/>
              <a:gd name="connsiteX2" fmla="*/ 1703512 w 1703512"/>
              <a:gd name="connsiteY2" fmla="*/ 3407022 h 6814043"/>
            </a:gdLst>
            <a:ah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itle 31"/>
          <p:cNvSpPr>
            <a:spLocks noGrp="1"/>
          </p:cNvSpPr>
          <p:nvPr>
            <p:ph type="title" hasCustomPrompt="1"/>
          </p:nvPr>
        </p:nvSpPr>
        <p:spPr>
          <a:xfrm>
            <a:off x="2468353" y="2776955"/>
            <a:ext cx="7516079" cy="701731"/>
          </a:xfrm>
        </p:spPr>
        <p:txBody>
          <a:bodyPr anchor="t" anchorCtr="0">
            <a:normAutofit/>
          </a:bodyPr>
          <a:lstStyle>
            <a:lvl1pPr>
              <a:defRPr sz="4400">
                <a:solidFill>
                  <a:srgbClr val="1D2529"/>
                </a:solidFill>
              </a:defRPr>
            </a:lvl1pPr>
          </a:lstStyle>
          <a:p>
            <a:r>
              <a:rPr lang="en-US" smtClean="0"/>
              <a:t>[SECTION TITLE]</a:t>
            </a:r>
            <a:endParaRPr lang="en-US"/>
          </a:p>
        </p:txBody>
      </p:sp>
      <p:sp>
        <p:nvSpPr>
          <p:cNvPr id="28" name="Text Placeholder 46"/>
          <p:cNvSpPr>
            <a:spLocks noGrp="1"/>
          </p:cNvSpPr>
          <p:nvPr>
            <p:ph type="body" sz="quarter" idx="14" hasCustomPrompt="1"/>
          </p:nvPr>
        </p:nvSpPr>
        <p:spPr>
          <a:xfrm>
            <a:off x="2468354" y="2463023"/>
            <a:ext cx="7516078" cy="313932"/>
          </a:xfrm>
        </p:spPr>
        <p:txBody>
          <a:bodyPr wrap="square" anchor="ctr">
            <a:normAutofit/>
          </a:bodyPr>
          <a:lstStyle>
            <a:lvl1pPr marL="0" indent="0">
              <a:buNone/>
              <a:defRPr sz="1600" i="1" baseline="0">
                <a:solidFill>
                  <a:srgbClr val="1D2529"/>
                </a:solidFill>
              </a:defRPr>
            </a:lvl1pPr>
          </a:lstStyle>
          <a:p>
            <a:r>
              <a:rPr lang="en-US" smtClean="0"/>
              <a:t>[PRESENTATION TITLE]</a:t>
            </a:r>
            <a:endParaRPr lang="en-US"/>
          </a:p>
        </p:txBody>
      </p:sp>
      <p:sp>
        <p:nvSpPr>
          <p:cNvPr id="29" name="Text Placeholder 3"/>
          <p:cNvSpPr>
            <a:spLocks noGrp="1"/>
          </p:cNvSpPr>
          <p:nvPr>
            <p:ph type="body" sz="quarter" idx="15" hasCustomPrompt="1"/>
          </p:nvPr>
        </p:nvSpPr>
        <p:spPr>
          <a:xfrm>
            <a:off x="2468353" y="2149091"/>
            <a:ext cx="7516079" cy="313932"/>
          </a:xfrm>
        </p:spPr>
        <p:txBody>
          <a:bodyPr wrap="square" anchor="ctr">
            <a:normAutofit/>
          </a:bodyPr>
          <a:lstStyle>
            <a:lvl1pPr marL="0" indent="0">
              <a:buNone/>
              <a:defRPr sz="1600" baseline="0">
                <a:solidFill>
                  <a:schemeClr val="accent1"/>
                </a:solidFill>
              </a:defRPr>
            </a:lvl1pPr>
          </a:lstStyle>
          <a:p>
            <a:r>
              <a:rPr lang="en-US" smtClean="0"/>
              <a:t>Bennett Jones/Bennett Jones Academy [CHOOSE ONE]</a:t>
            </a:r>
            <a:endParaRPr lang="en-US"/>
          </a:p>
        </p:txBody>
      </p:sp>
      <p:sp>
        <p:nvSpPr>
          <p:cNvPr id="37"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pic>
        <p:nvPicPr>
          <p:cNvPr id="13"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9142244" y="6102357"/>
            <a:ext cx="1628565" cy="413926"/>
          </a:xfrm>
          <a:prstGeom prst="rect">
            <a:avLst/>
          </a:prstGeom>
        </p:spPr>
      </p:pic>
      <p:sp>
        <p:nvSpPr>
          <p:cNvPr id="12" name="Picture Placeholder 2"/>
          <p:cNvSpPr>
            <a:spLocks noGrp="1"/>
          </p:cNvSpPr>
          <p:nvPr>
            <p:ph type="pic" sz="quarter" idx="20"/>
          </p:nvPr>
        </p:nvSpPr>
        <p:spPr>
          <a:xfrm>
            <a:off x="2495600" y="4361788"/>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sp>
        <p:nvSpPr>
          <p:cNvPr id="14" name="Rectangle 13">
            <a:extLst>
              <a:ext uri="{FF2B5EF4-FFF2-40B4-BE49-F238E27FC236}">
                <a16:creationId xmlns:a16="http://schemas.microsoft.com/office/drawing/2014/main" id="{4B7D3FC3-69E7-4243-B417-C3ABCE8F7C58}"/>
              </a:ext>
            </a:extLst>
          </p:cNvPr>
          <p:cNvSpPr/>
          <p:nvPr userDrawn="1"/>
        </p:nvSpPr>
        <p:spPr>
          <a:xfrm>
            <a:off x="2496608" y="5654099"/>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1"/>
          <p:cNvSpPr>
            <a:spLocks noGrp="1"/>
          </p:cNvSpPr>
          <p:nvPr>
            <p:ph type="body" sz="quarter" idx="36" hasCustomPrompt="1"/>
          </p:nvPr>
        </p:nvSpPr>
        <p:spPr>
          <a:xfrm>
            <a:off x="2483193" y="5786248"/>
            <a:ext cx="1812607" cy="570103"/>
          </a:xfrm>
        </p:spPr>
        <p:txBody>
          <a:bodyPr anchor="ctr">
            <a:normAutofit/>
          </a:bodyPr>
          <a:lstStyle>
            <a:lvl1pPr marL="0" indent="0">
              <a:spcBef>
                <a:spcPct val="0"/>
              </a:spcBef>
              <a:buFont typeface="Arial" charset="0"/>
              <a:buNone/>
              <a:defRPr sz="1600" baseline="0">
                <a:solidFill>
                  <a:schemeClr val="tx2"/>
                </a:solidFill>
              </a:defRPr>
            </a:lvl1pPr>
          </a:lstStyle>
          <a:p>
            <a:r>
              <a:rPr lang="en-US" smtClean="0"/>
              <a:t>Contact Person</a:t>
            </a:r>
            <a:endParaRPr lang="en-US"/>
          </a:p>
        </p:txBody>
      </p:sp>
      <p:cxnSp>
        <p:nvCxnSpPr>
          <p:cNvPr id="16" name="Straight Connector 15"/>
          <p:cNvCxnSpPr/>
          <p:nvPr userDrawn="1"/>
        </p:nvCxnSpPr>
        <p:spPr>
          <a:xfrm>
            <a:off x="4799856" y="4264803"/>
            <a:ext cx="0" cy="20915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Picture Placeholder 2"/>
          <p:cNvSpPr>
            <a:spLocks noGrp="1"/>
          </p:cNvSpPr>
          <p:nvPr>
            <p:ph type="pic" sz="quarter" idx="37"/>
          </p:nvPr>
        </p:nvSpPr>
        <p:spPr>
          <a:xfrm>
            <a:off x="5250848" y="4361934"/>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sp>
        <p:nvSpPr>
          <p:cNvPr id="18" name="Rectangle 17">
            <a:extLst>
              <a:ext uri="{FF2B5EF4-FFF2-40B4-BE49-F238E27FC236}">
                <a16:creationId xmlns:a16="http://schemas.microsoft.com/office/drawing/2014/main" id="{4B7D3FC3-69E7-4243-B417-C3ABCE8F7C58}"/>
              </a:ext>
            </a:extLst>
          </p:cNvPr>
          <p:cNvSpPr/>
          <p:nvPr userDrawn="1"/>
        </p:nvSpPr>
        <p:spPr>
          <a:xfrm>
            <a:off x="5251856" y="5654245"/>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1"/>
          <p:cNvSpPr>
            <a:spLocks noGrp="1"/>
          </p:cNvSpPr>
          <p:nvPr>
            <p:ph type="body" sz="quarter" idx="38" hasCustomPrompt="1"/>
          </p:nvPr>
        </p:nvSpPr>
        <p:spPr>
          <a:xfrm>
            <a:off x="5238441" y="5786394"/>
            <a:ext cx="1812607" cy="570103"/>
          </a:xfrm>
        </p:spPr>
        <p:txBody>
          <a:bodyPr anchor="ctr">
            <a:normAutofit/>
          </a:bodyPr>
          <a:lstStyle>
            <a:lvl1pPr marL="0" indent="0">
              <a:spcBef>
                <a:spcPct val="0"/>
              </a:spcBef>
              <a:buFont typeface="Arial" charset="0"/>
              <a:buNone/>
              <a:defRPr sz="1600" baseline="0">
                <a:solidFill>
                  <a:schemeClr val="tx2"/>
                </a:solidFill>
              </a:defRPr>
            </a:lvl1pPr>
          </a:lstStyle>
          <a:p>
            <a:r>
              <a:rPr lang="en-US" smtClean="0"/>
              <a:t>Contact Person</a:t>
            </a:r>
            <a:endParaRPr lang="en-US"/>
          </a:p>
        </p:txBody>
      </p:sp>
    </p:spTree>
    <p:extLst>
      <p:ext uri="{BB962C8B-B14F-4D97-AF65-F5344CB8AC3E}">
        <p14:creationId xmlns:p14="http://schemas.microsoft.com/office/powerpoint/2010/main" val="16188996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ver Alt">
    <p:spTree>
      <p:nvGrpSpPr>
        <p:cNvPr id="1" name=""/>
        <p:cNvGrpSpPr/>
        <p:nvPr/>
      </p:nvGrpSpPr>
      <p:grpSpPr>
        <a:xfrm>
          <a:off x="0" y="0"/>
          <a:ext cx="0" cy="0"/>
          <a:chOff x="0" y="0"/>
          <a:chExt cx="0" cy="0"/>
        </a:xfrm>
      </p:grpSpPr>
      <p:grpSp>
        <p:nvGrpSpPr>
          <p:cNvPr id="8" name="triple hexagon"/>
          <p:cNvGrpSpPr/>
          <p:nvPr userDrawn="1"/>
        </p:nvGrpSpPr>
        <p:grpSpPr>
          <a:xfrm>
            <a:off x="11480347" y="6309320"/>
            <a:ext cx="690481" cy="765608"/>
            <a:chOff x="1056924" y="664846"/>
            <a:chExt cx="2500100" cy="2772120"/>
          </a:xfrm>
        </p:grpSpPr>
        <p:sp>
          <p:nvSpPr>
            <p:cNvPr id="9" name="Hexagon 8"/>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userDrawn="1"/>
        </p:nvSpPr>
        <p:spPr>
          <a:xfrm rot="10800000" flipH="1">
            <a:off x="1" y="24391"/>
            <a:ext cx="1703512" cy="6814043"/>
          </a:xfrm>
          <a:custGeom>
            <a:avLst/>
            <a:gdLst>
              <a:gd name="connsiteX0" fmla="*/ 0 w 1703512"/>
              <a:gd name="connsiteY0" fmla="*/ 6814043 h 6814043"/>
              <a:gd name="connsiteX1" fmla="*/ 0 w 1703512"/>
              <a:gd name="connsiteY1" fmla="*/ 0 h 6814043"/>
              <a:gd name="connsiteX2" fmla="*/ 1703512 w 1703512"/>
              <a:gd name="connsiteY2" fmla="*/ 3407022 h 6814043"/>
            </a:gdLst>
            <a:ah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itle 31"/>
          <p:cNvSpPr>
            <a:spLocks noGrp="1"/>
          </p:cNvSpPr>
          <p:nvPr>
            <p:ph type="title" hasCustomPrompt="1"/>
          </p:nvPr>
        </p:nvSpPr>
        <p:spPr>
          <a:xfrm>
            <a:off x="2468353" y="2776955"/>
            <a:ext cx="7516079" cy="701731"/>
          </a:xfrm>
        </p:spPr>
        <p:txBody>
          <a:bodyPr anchor="t" anchorCtr="0">
            <a:normAutofit/>
          </a:bodyPr>
          <a:lstStyle>
            <a:lvl1pPr>
              <a:defRPr sz="4400">
                <a:solidFill>
                  <a:srgbClr val="1D2529"/>
                </a:solidFill>
              </a:defRPr>
            </a:lvl1pPr>
          </a:lstStyle>
          <a:p>
            <a:r>
              <a:rPr lang="en-US" smtClean="0"/>
              <a:t>[SECTION TITLE]</a:t>
            </a:r>
            <a:endParaRPr lang="en-US"/>
          </a:p>
        </p:txBody>
      </p:sp>
      <p:sp>
        <p:nvSpPr>
          <p:cNvPr id="28" name="Text Placeholder 46"/>
          <p:cNvSpPr>
            <a:spLocks noGrp="1"/>
          </p:cNvSpPr>
          <p:nvPr>
            <p:ph type="body" sz="quarter" idx="14" hasCustomPrompt="1"/>
          </p:nvPr>
        </p:nvSpPr>
        <p:spPr>
          <a:xfrm>
            <a:off x="2468354" y="2463023"/>
            <a:ext cx="7516078" cy="313932"/>
          </a:xfrm>
        </p:spPr>
        <p:txBody>
          <a:bodyPr wrap="square" anchor="ctr">
            <a:normAutofit/>
          </a:bodyPr>
          <a:lstStyle>
            <a:lvl1pPr marL="0" indent="0">
              <a:buNone/>
              <a:defRPr sz="1600" i="1" baseline="0">
                <a:solidFill>
                  <a:srgbClr val="1D2529"/>
                </a:solidFill>
              </a:defRPr>
            </a:lvl1pPr>
          </a:lstStyle>
          <a:p>
            <a:r>
              <a:rPr lang="en-US" smtClean="0"/>
              <a:t>[PRESENTATION TITLE]</a:t>
            </a:r>
            <a:endParaRPr lang="en-US"/>
          </a:p>
        </p:txBody>
      </p:sp>
      <p:sp>
        <p:nvSpPr>
          <p:cNvPr id="29" name="Text Placeholder 3"/>
          <p:cNvSpPr>
            <a:spLocks noGrp="1"/>
          </p:cNvSpPr>
          <p:nvPr>
            <p:ph type="body" sz="quarter" idx="15" hasCustomPrompt="1"/>
          </p:nvPr>
        </p:nvSpPr>
        <p:spPr>
          <a:xfrm>
            <a:off x="2468353" y="2149091"/>
            <a:ext cx="7516079" cy="313932"/>
          </a:xfrm>
        </p:spPr>
        <p:txBody>
          <a:bodyPr wrap="square" anchor="ctr">
            <a:normAutofit/>
          </a:bodyPr>
          <a:lstStyle>
            <a:lvl1pPr marL="0" indent="0">
              <a:buNone/>
              <a:defRPr sz="1600" baseline="0">
                <a:solidFill>
                  <a:schemeClr val="accent1"/>
                </a:solidFill>
              </a:defRPr>
            </a:lvl1pPr>
          </a:lstStyle>
          <a:p>
            <a:r>
              <a:rPr lang="en-US" smtClean="0"/>
              <a:t>Bennett Jones/Bennett Jones Academy [CHOOSE ONE]</a:t>
            </a:r>
            <a:endParaRPr lang="en-US"/>
          </a:p>
        </p:txBody>
      </p:sp>
      <p:sp>
        <p:nvSpPr>
          <p:cNvPr id="37"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pic>
        <p:nvPicPr>
          <p:cNvPr id="13" name="logo">
            <a:extLst>
              <a:ext uri="{FF2B5EF4-FFF2-40B4-BE49-F238E27FC236}">
                <a16:creationId xmlns:a16="http://schemas.microsoft.com/office/drawing/2014/main" id="{ABBB82BA-B79B-4D0C-B791-8EBC8F3F12CE}"/>
              </a:ext>
            </a:extLst>
          </p:cNvPr>
          <p:cNvPicPr>
            <a:picLocks noChangeAspect="1"/>
          </p:cNvPicPr>
          <p:nvPr userDrawn="1"/>
        </p:nvPicPr>
        <p:blipFill>
          <a:blip r:embed="rId2"/>
          <a:srcRect/>
          <a:stretch>
            <a:fillRect/>
          </a:stretch>
        </p:blipFill>
        <p:spPr>
          <a:xfrm>
            <a:off x="9142244" y="6102357"/>
            <a:ext cx="1628565" cy="413926"/>
          </a:xfrm>
          <a:prstGeom prst="rect">
            <a:avLst/>
          </a:prstGeom>
        </p:spPr>
      </p:pic>
      <p:sp>
        <p:nvSpPr>
          <p:cNvPr id="12" name="Picture Placeholder 2"/>
          <p:cNvSpPr>
            <a:spLocks noGrp="1"/>
          </p:cNvSpPr>
          <p:nvPr>
            <p:ph type="pic" sz="quarter" idx="20"/>
          </p:nvPr>
        </p:nvSpPr>
        <p:spPr>
          <a:xfrm>
            <a:off x="2495600" y="4361788"/>
            <a:ext cx="1440000" cy="1292400"/>
          </a:xfrm>
        </p:spPr>
        <p:txBody>
          <a:bodyPr>
            <a:noAutofit/>
          </a:bodyPr>
          <a:lstStyle>
            <a:lvl1pPr marL="0" indent="0">
              <a:buFontTx/>
              <a:buNone/>
              <a:defRPr sz="1200">
                <a:solidFill>
                  <a:schemeClr val="bg2">
                    <a:lumMod val="90000"/>
                  </a:schemeClr>
                </a:solidFill>
              </a:defRPr>
            </a:lvl1pPr>
          </a:lstStyle>
          <a:p>
            <a:r>
              <a:rPr lang="en-US" smtClean="0"/>
              <a:t>Click icon to add picture</a:t>
            </a:r>
            <a:endParaRPr lang="en-US"/>
          </a:p>
        </p:txBody>
      </p:sp>
      <p:sp>
        <p:nvSpPr>
          <p:cNvPr id="14" name="Rectangle 13">
            <a:extLst>
              <a:ext uri="{FF2B5EF4-FFF2-40B4-BE49-F238E27FC236}">
                <a16:creationId xmlns:a16="http://schemas.microsoft.com/office/drawing/2014/main" id="{4B7D3FC3-69E7-4243-B417-C3ABCE8F7C58}"/>
              </a:ext>
            </a:extLst>
          </p:cNvPr>
          <p:cNvSpPr/>
          <p:nvPr userDrawn="1"/>
        </p:nvSpPr>
        <p:spPr>
          <a:xfrm>
            <a:off x="2496608" y="5654099"/>
            <a:ext cx="1440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1"/>
          <p:cNvSpPr>
            <a:spLocks noGrp="1"/>
          </p:cNvSpPr>
          <p:nvPr>
            <p:ph type="body" sz="quarter" idx="36" hasCustomPrompt="1"/>
          </p:nvPr>
        </p:nvSpPr>
        <p:spPr>
          <a:xfrm>
            <a:off x="2483193" y="5786248"/>
            <a:ext cx="1812607" cy="570103"/>
          </a:xfrm>
        </p:spPr>
        <p:txBody>
          <a:bodyPr anchor="ctr">
            <a:normAutofit/>
          </a:bodyPr>
          <a:lstStyle>
            <a:lvl1pPr marL="0" indent="0">
              <a:spcBef>
                <a:spcPct val="0"/>
              </a:spcBef>
              <a:buFont typeface="Arial" charset="0"/>
              <a:buNone/>
              <a:defRPr sz="1600" baseline="0">
                <a:solidFill>
                  <a:schemeClr val="tx2"/>
                </a:solidFill>
              </a:defRPr>
            </a:lvl1pPr>
          </a:lstStyle>
          <a:p>
            <a:r>
              <a:rPr lang="en-US" smtClean="0"/>
              <a:t>Contact Person</a:t>
            </a:r>
            <a:endParaRPr lang="en-US"/>
          </a:p>
        </p:txBody>
      </p:sp>
    </p:spTree>
    <p:extLst>
      <p:ext uri="{BB962C8B-B14F-4D97-AF65-F5344CB8AC3E}">
        <p14:creationId xmlns:p14="http://schemas.microsoft.com/office/powerpoint/2010/main" val="34969966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
    <p:spTree>
      <p:nvGrpSpPr>
        <p:cNvPr id="1" name=""/>
        <p:cNvGrpSpPr/>
        <p:nvPr/>
      </p:nvGrpSpPr>
      <p:grpSpPr>
        <a:xfrm>
          <a:off x="0" y="0"/>
          <a:ext cx="0" cy="0"/>
          <a:chOff x="0" y="0"/>
          <a:chExt cx="0" cy="0"/>
        </a:xfrm>
      </p:grpSpPr>
      <p:grpSp>
        <p:nvGrpSpPr>
          <p:cNvPr id="8" name="triple hexagon"/>
          <p:cNvGrpSpPr/>
          <p:nvPr userDrawn="1"/>
        </p:nvGrpSpPr>
        <p:grpSpPr>
          <a:xfrm>
            <a:off x="11480347" y="6309320"/>
            <a:ext cx="690481" cy="765608"/>
            <a:chOff x="1056924" y="664846"/>
            <a:chExt cx="2500100" cy="2772120"/>
          </a:xfrm>
        </p:grpSpPr>
        <p:sp>
          <p:nvSpPr>
            <p:cNvPr id="9" name="Hexagon 8"/>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22"/>
          <p:cNvSpPr/>
          <p:nvPr userDrawn="1"/>
        </p:nvSpPr>
        <p:spPr>
          <a:xfrm rot="10800000" flipH="1">
            <a:off x="1" y="24391"/>
            <a:ext cx="1703512" cy="6814043"/>
          </a:xfrm>
          <a:custGeom>
            <a:avLst/>
            <a:gdLst>
              <a:gd name="connsiteX0" fmla="*/ 0 w 1703512"/>
              <a:gd name="connsiteY0" fmla="*/ 6814043 h 6814043"/>
              <a:gd name="connsiteX1" fmla="*/ 0 w 1703512"/>
              <a:gd name="connsiteY1" fmla="*/ 0 h 6814043"/>
              <a:gd name="connsiteX2" fmla="*/ 1703512 w 1703512"/>
              <a:gd name="connsiteY2" fmla="*/ 3407022 h 6814043"/>
            </a:gdLst>
            <a:ahLst/>
            <a:cxnLst>
              <a:cxn ang="0">
                <a:pos x="connsiteX0" y="connsiteY0"/>
              </a:cxn>
              <a:cxn ang="0">
                <a:pos x="connsiteX1" y="connsiteY1"/>
              </a:cxn>
              <a:cxn ang="0">
                <a:pos x="connsiteX2" y="connsiteY2"/>
              </a:cxn>
            </a:cxnLst>
            <a:rect l="l" t="t" r="r" b="b"/>
            <a:pathLst>
              <a:path w="1703512" h="6814043">
                <a:moveTo>
                  <a:pt x="0" y="6814043"/>
                </a:moveTo>
                <a:lnTo>
                  <a:pt x="0" y="0"/>
                </a:lnTo>
                <a:lnTo>
                  <a:pt x="1703512" y="3407022"/>
                </a:lnTo>
                <a:close/>
              </a:path>
            </a:pathLst>
          </a:custGeom>
          <a:gradFill flip="none" rotWithShape="0">
            <a:gsLst>
              <a:gs pos="0">
                <a:srgbClr val="00998D">
                  <a:alpha val="50000"/>
                </a:srgbClr>
              </a:gs>
              <a:gs pos="99000">
                <a:srgbClr val="8DC63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
        <p:nvSpPr>
          <p:cNvPr id="3" name="Text Placeholder 2"/>
          <p:cNvSpPr>
            <a:spLocks noGrp="1"/>
          </p:cNvSpPr>
          <p:nvPr>
            <p:ph type="body" sz="quarter" idx="19"/>
          </p:nvPr>
        </p:nvSpPr>
        <p:spPr>
          <a:xfrm>
            <a:off x="2468563" y="2422253"/>
            <a:ext cx="8380412" cy="2010807"/>
          </a:xfrm>
        </p:spPr>
        <p:txBody>
          <a:bodyPr anchor="ctr"/>
          <a:lstStyle>
            <a:lvl1pPr marL="228600" indent="-228600">
              <a:buSzPct val="80000"/>
              <a:buFontTx/>
              <a:buBlip>
                <a:blip r:embed="rId2"/>
              </a:buBlip>
              <a:defRPr sz="3600">
                <a:solidFill>
                  <a:srgbClr val="1D2529"/>
                </a:solidFill>
              </a:defRPr>
            </a:lvl1pPr>
            <a:lvl2pPr marL="685800" indent="-228600">
              <a:buSzPct val="80000"/>
              <a:buFontTx/>
              <a:buBlip>
                <a:blip r:embed="rId2"/>
              </a:buBlip>
              <a:defRPr sz="2800">
                <a:solidFill>
                  <a:srgbClr val="1D2529"/>
                </a:solidFill>
              </a:defRPr>
            </a:lvl2pPr>
            <a:lvl3pPr marL="1143000" indent="-228600">
              <a:buSzPct val="80000"/>
              <a:buFontTx/>
              <a:buBlip>
                <a:blip r:embed="rId2"/>
              </a:buBlip>
              <a:defRPr>
                <a:solidFill>
                  <a:srgbClr val="1D2529"/>
                </a:solidFill>
              </a:defRPr>
            </a:lvl3pPr>
            <a:lvl4pPr marL="1600200" indent="-228600">
              <a:buSzPct val="80000"/>
              <a:buFontTx/>
              <a:buBlip>
                <a:blip r:embed="rId2"/>
              </a:buBlip>
              <a:defRPr>
                <a:solidFill>
                  <a:srgbClr val="1D2529"/>
                </a:solidFill>
              </a:defRPr>
            </a:lvl4pPr>
            <a:lvl5pPr marL="2057400" indent="-228600">
              <a:buSzPct val="80000"/>
              <a:buFontTx/>
              <a:buBlip>
                <a:blip r:embed="rId2"/>
              </a:buBlip>
              <a:defRPr>
                <a:solidFill>
                  <a:srgbClr val="1D2529"/>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4" name="logo">
            <a:extLst>
              <a:ext uri="{FF2B5EF4-FFF2-40B4-BE49-F238E27FC236}">
                <a16:creationId xmlns:a16="http://schemas.microsoft.com/office/drawing/2014/main" id="{75989859-AA45-4BC6-9014-8A909266B52B}"/>
              </a:ext>
            </a:extLst>
          </p:cNvPr>
          <p:cNvPicPr>
            <a:picLocks noChangeAspect="1"/>
          </p:cNvPicPr>
          <p:nvPr userDrawn="1"/>
        </p:nvPicPr>
        <p:blipFill>
          <a:blip r:embed="rId3"/>
          <a:srcRect/>
          <a:stretch>
            <a:fillRect/>
          </a:stretch>
        </p:blipFill>
        <p:spPr>
          <a:xfrm>
            <a:off x="9142244" y="6102357"/>
            <a:ext cx="1628565" cy="413926"/>
          </a:xfrm>
          <a:prstGeom prst="rect">
            <a:avLst/>
          </a:prstGeom>
        </p:spPr>
      </p:pic>
    </p:spTree>
    <p:extLst>
      <p:ext uri="{BB962C8B-B14F-4D97-AF65-F5344CB8AC3E}">
        <p14:creationId xmlns:p14="http://schemas.microsoft.com/office/powerpoint/2010/main" val="34295697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flipH="1">
            <a:off x="0" y="0"/>
            <a:ext cx="12192000" cy="6858000"/>
          </a:xfrm>
          <a:prstGeom prst="rect">
            <a:avLst/>
          </a:prstGeom>
        </p:spPr>
      </p:pic>
      <p:sp>
        <p:nvSpPr>
          <p:cNvPr id="22" name="Freeform 21"/>
          <p:cNvSpPr/>
          <p:nvPr userDrawn="1"/>
        </p:nvSpPr>
        <p:spPr>
          <a:xfrm rot="10800000">
            <a:off x="0" y="1"/>
            <a:ext cx="5517210" cy="6863359"/>
          </a:xfrm>
          <a:custGeom>
            <a:avLst/>
            <a:gdLst>
              <a:gd name="connsiteX0" fmla="*/ 5517210 w 5517210"/>
              <a:gd name="connsiteY0" fmla="*/ 6863359 h 6863359"/>
              <a:gd name="connsiteX1" fmla="*/ 1715841 w 5517210"/>
              <a:gd name="connsiteY1" fmla="*/ 6863359 h 6863359"/>
              <a:gd name="connsiteX2" fmla="*/ 0 w 5517210"/>
              <a:gd name="connsiteY2" fmla="*/ 3431680 h 6863359"/>
              <a:gd name="connsiteX3" fmla="*/ 1715841 w 5517210"/>
              <a:gd name="connsiteY3" fmla="*/ 0 h 6863359"/>
              <a:gd name="connsiteX4" fmla="*/ 5517210 w 5517210"/>
              <a:gd name="connsiteY4" fmla="*/ 0 h 686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7210" h="6863359">
                <a:moveTo>
                  <a:pt x="5517210" y="6863359"/>
                </a:moveTo>
                <a:lnTo>
                  <a:pt x="1715841" y="6863359"/>
                </a:lnTo>
                <a:lnTo>
                  <a:pt x="0" y="3431680"/>
                </a:lnTo>
                <a:lnTo>
                  <a:pt x="1715841" y="0"/>
                </a:lnTo>
                <a:lnTo>
                  <a:pt x="5517210" y="0"/>
                </a:lnTo>
                <a:close/>
              </a:path>
            </a:pathLst>
          </a:custGeom>
          <a:gradFill flip="none" rotWithShape="0">
            <a:gsLst>
              <a:gs pos="0">
                <a:srgbClr val="00998D"/>
              </a:gs>
              <a:gs pos="100000">
                <a:srgbClr val="8DC63F">
                  <a:alpha val="8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p>
        </p:txBody>
      </p:sp>
      <p:sp>
        <p:nvSpPr>
          <p:cNvPr id="8" name="Title 6"/>
          <p:cNvSpPr>
            <a:spLocks noGrp="1"/>
          </p:cNvSpPr>
          <p:nvPr>
            <p:ph type="title" hasCustomPrompt="1"/>
          </p:nvPr>
        </p:nvSpPr>
        <p:spPr>
          <a:xfrm>
            <a:off x="839788" y="2773436"/>
            <a:ext cx="4248100" cy="1311128"/>
          </a:xfrm>
        </p:spPr>
        <p:txBody>
          <a:bodyPr anchor="ctr"/>
          <a:lstStyle>
            <a:lvl1pPr marL="0" marR="0" indent="0" algn="l" defTabSz="914400" rtl="0" eaLnBrk="1" fontAlgn="auto" latinLnBrk="0" hangingPunct="1">
              <a:lnSpc>
                <a:spcPct val="90000"/>
              </a:lnSpc>
              <a:spcBef>
                <a:spcPct val="0"/>
              </a:spcBef>
              <a:spcAft>
                <a:spcPct val="0"/>
              </a:spcAft>
              <a:buClrTx/>
              <a:buSzTx/>
              <a:buFontTx/>
              <a:buNone/>
              <a:defRPr sz="4400">
                <a:solidFill>
                  <a:schemeClr val="bg1"/>
                </a:solidFill>
              </a:defRPr>
            </a:lvl1pPr>
          </a:lstStyle>
          <a:p>
            <a:r>
              <a:rPr lang="en-US" smtClean="0"/>
              <a:t>[SECTION TITLE]</a:t>
            </a:r>
            <a:endParaRPr lang="en-US" b="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p:cNvPicPr>
            <a:picLocks noChangeAspect="1"/>
          </p:cNvPicPr>
          <p:nvPr userDrawn="1"/>
        </p:nvPicPr>
        <p:blipFill>
          <a:blip r:embed="rId3"/>
          <a:srcRect/>
          <a:stretch>
            <a:fillRect/>
          </a:stretch>
        </p:blipFill>
        <p:spPr>
          <a:xfrm>
            <a:off x="8968554" y="5907645"/>
            <a:ext cx="1960559" cy="813837"/>
          </a:xfrm>
          <a:prstGeom prst="rect">
            <a:avLst/>
          </a:prstGeom>
        </p:spPr>
      </p:pic>
      <p:grpSp>
        <p:nvGrpSpPr>
          <p:cNvPr id="16" name="triple hexagon"/>
          <p:cNvGrpSpPr/>
          <p:nvPr userDrawn="1"/>
        </p:nvGrpSpPr>
        <p:grpSpPr>
          <a:xfrm>
            <a:off x="11480347" y="6309320"/>
            <a:ext cx="690481" cy="765608"/>
            <a:chOff x="1056924" y="664846"/>
            <a:chExt cx="2500100" cy="2772120"/>
          </a:xfrm>
        </p:grpSpPr>
        <p:sp>
          <p:nvSpPr>
            <p:cNvPr id="17" name="Hexagon 16"/>
            <p:cNvSpPr/>
            <p:nvPr/>
          </p:nvSpPr>
          <p:spPr>
            <a:xfrm rot="5400000">
              <a:off x="1565194" y="813202"/>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5400000">
              <a:off x="2221821"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rot="5400000">
              <a:off x="908568" y="2101763"/>
              <a:ext cx="1483559" cy="1186847"/>
            </a:xfrm>
            <a:prstGeom prst="hexagon">
              <a:avLst/>
            </a:prstGeom>
            <a:noFill/>
            <a:ln w="12700">
              <a:solidFill>
                <a:srgbClr val="00998D">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lide Number Placeholder 36"/>
          <p:cNvSpPr>
            <a:spLocks noGrp="1"/>
          </p:cNvSpPr>
          <p:nvPr>
            <p:ph type="sldNum" sz="quarter" idx="18"/>
          </p:nvPr>
        </p:nvSpPr>
        <p:spPr>
          <a:xfrm>
            <a:off x="11640616" y="6356351"/>
            <a:ext cx="365937" cy="303756"/>
          </a:xfrm>
        </p:spPr>
        <p:txBody>
          <a:bodyPr anchor="ctr"/>
          <a:lstStyle>
            <a:lvl1pPr algn="ctr">
              <a:defRPr sz="1100">
                <a:solidFill>
                  <a:schemeClr val="accent1"/>
                </a:solidFill>
              </a:defRPr>
            </a:lvl1pPr>
          </a:lstStyle>
          <a:p>
            <a:fld id="{8E22A6E6-357A-204A-8141-87424A8157F6}" type="slidenum">
              <a:rPr lang="en-US" smtClean="0"/>
              <a:t>‹#›</a:t>
            </a:fld>
            <a:endParaRPr lang="en-US"/>
          </a:p>
        </p:txBody>
      </p:sp>
    </p:spTree>
    <p:extLst>
      <p:ext uri="{BB962C8B-B14F-4D97-AF65-F5344CB8AC3E}">
        <p14:creationId xmlns:p14="http://schemas.microsoft.com/office/powerpoint/2010/main" val="14907276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7041"/>
            <a:ext cx="10515600" cy="70173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184460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E22A6E6-357A-204A-8141-87424A8157F6}" type="slidenum">
              <a:rPr lang="en-US" smtClean="0"/>
              <a:t>‹#›</a:t>
            </a:fld>
            <a:endParaRPr lang="en-US"/>
          </a:p>
        </p:txBody>
      </p:sp>
    </p:spTree>
    <p:extLst>
      <p:ext uri="{BB962C8B-B14F-4D97-AF65-F5344CB8AC3E}">
        <p14:creationId xmlns:p14="http://schemas.microsoft.com/office/powerpoint/2010/main" val="13649355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711" r:id="rId5"/>
    <p:sldLayoutId id="2147483714" r:id="rId6"/>
    <p:sldLayoutId id="2147483715" r:id="rId7"/>
    <p:sldLayoutId id="2147483712" r:id="rId8"/>
    <p:sldLayoutId id="2147483678" r:id="rId9"/>
    <p:sldLayoutId id="2147483713" r:id="rId10"/>
    <p:sldLayoutId id="2147483716" r:id="rId11"/>
    <p:sldLayoutId id="2147483717" r:id="rId12"/>
    <p:sldLayoutId id="2147483693" r:id="rId13"/>
    <p:sldLayoutId id="2147483718" r:id="rId14"/>
    <p:sldLayoutId id="2147483727" r:id="rId15"/>
    <p:sldLayoutId id="2147483694" r:id="rId16"/>
    <p:sldLayoutId id="2147483719" r:id="rId17"/>
    <p:sldLayoutId id="2147483695" r:id="rId18"/>
    <p:sldLayoutId id="2147483720" r:id="rId19"/>
    <p:sldLayoutId id="2147483696" r:id="rId20"/>
    <p:sldLayoutId id="2147483722" r:id="rId21"/>
    <p:sldLayoutId id="2147483698" r:id="rId22"/>
    <p:sldLayoutId id="2147483721" r:id="rId23"/>
    <p:sldLayoutId id="2147483724" r:id="rId24"/>
    <p:sldLayoutId id="2147483725" r:id="rId25"/>
    <p:sldLayoutId id="2147483723" r:id="rId26"/>
    <p:sldLayoutId id="2147483726" r:id="rId27"/>
    <p:sldLayoutId id="2147483701" r:id="rId28"/>
    <p:sldLayoutId id="2147483703" r:id="rId29"/>
    <p:sldLayoutId id="2147483705" r:id="rId30"/>
    <p:sldLayoutId id="2147483707" r:id="rId3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SzPct val="80000"/>
        <a:buFontTx/>
        <a:buBlip>
          <a:blip r:embed="rId33"/>
        </a:buBlip>
        <a:defRPr sz="28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F26B43"/>
          </p15:clr>
        </p15:guide>
        <p15:guide id="2" userDrawn="1">
          <p15:clr>
            <a:srgbClr val="F26B43"/>
          </p15:clr>
        </p15:guide>
        <p15:guide id="3" pos="7680" userDrawn="1">
          <p15:clr>
            <a:srgbClr val="F26B43"/>
          </p15:clr>
        </p15:guide>
        <p15:guide id="4" orient="horz" pos="43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bsa-asfc.gc.ca/trade-commerce/tariff-tarif/2017/01-99/countries-pays-eng.pdf"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www.cbsa-asfc.gc.ca/sima-lmsi/mif-mev-eng.html"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ustr.gov/sites/default/files/files/agreements/FTA/USMCA/US%20Canada%20232%20process%20side%20letter.pdf"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pearsond@bennettjones.com"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fin.gc.ca/access/tt-it/rcsa-rcmaa-eng.asp"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2656" y="1447800"/>
            <a:ext cx="6550267" cy="1300117"/>
          </a:xfrm>
        </p:spPr>
        <p:txBody>
          <a:bodyPr>
            <a:normAutofit/>
          </a:bodyPr>
          <a:lstStyle/>
          <a:p>
            <a:r>
              <a:rPr lang="en-CA" dirty="0" smtClean="0">
                <a:effectLst>
                  <a:outerShdw blurRad="38100" dist="38100" dir="2700000" algn="tl">
                    <a:srgbClr val="000000">
                      <a:alpha val="43137"/>
                    </a:srgbClr>
                  </a:outerShdw>
                </a:effectLst>
              </a:rPr>
              <a:t>Energy Trade Law Issues</a:t>
            </a:r>
            <a:endParaRPr lang="en-US" dirty="0">
              <a:effectLst>
                <a:outerShdw blurRad="38100" dist="38100" dir="2700000" algn="tl">
                  <a:srgbClr val="000000">
                    <a:alpha val="43137"/>
                  </a:srgbClr>
                </a:outerShdw>
              </a:effectLst>
            </a:endParaRPr>
          </a:p>
        </p:txBody>
      </p:sp>
      <p:sp>
        <p:nvSpPr>
          <p:cNvPr id="6" name="Text Placeholder 5"/>
          <p:cNvSpPr>
            <a:spLocks noGrp="1"/>
          </p:cNvSpPr>
          <p:nvPr>
            <p:ph type="body" sz="quarter" idx="13"/>
          </p:nvPr>
        </p:nvSpPr>
        <p:spPr>
          <a:xfrm>
            <a:off x="8551919" y="4038600"/>
            <a:ext cx="3609403" cy="1349896"/>
          </a:xfrm>
        </p:spPr>
        <p:txBody>
          <a:bodyPr>
            <a:normAutofit/>
          </a:bodyPr>
          <a:lstStyle/>
          <a:p>
            <a:r>
              <a:rPr lang="en-US" sz="1300" dirty="0" smtClean="0"/>
              <a:t>Presented by:</a:t>
            </a:r>
          </a:p>
          <a:p>
            <a:r>
              <a:rPr lang="en-US" sz="1300" b="1" dirty="0" smtClean="0"/>
              <a:t>Darrel H. Pearson</a:t>
            </a:r>
          </a:p>
          <a:p>
            <a:r>
              <a:rPr lang="en-US" sz="1300" dirty="0"/>
              <a:t>Senior Partner &amp; Head, International Trade &amp; Investment Group </a:t>
            </a:r>
          </a:p>
          <a:p>
            <a:r>
              <a:rPr lang="en-CA" sz="1300" dirty="0" smtClean="0"/>
              <a:t>Bennett Jones LLP</a:t>
            </a:r>
            <a:endParaRPr lang="en-US" sz="1300" dirty="0"/>
          </a:p>
          <a:p>
            <a:endParaRPr lang="en-US" dirty="0"/>
          </a:p>
        </p:txBody>
      </p:sp>
      <p:sp>
        <p:nvSpPr>
          <p:cNvPr id="7" name="Text Placeholder 6"/>
          <p:cNvSpPr>
            <a:spLocks noGrp="1"/>
          </p:cNvSpPr>
          <p:nvPr>
            <p:ph type="body" sz="quarter" idx="12"/>
          </p:nvPr>
        </p:nvSpPr>
        <p:spPr>
          <a:xfrm>
            <a:off x="4961978" y="4076760"/>
            <a:ext cx="3167317" cy="1104840"/>
          </a:xfrm>
        </p:spPr>
        <p:txBody>
          <a:bodyPr>
            <a:normAutofit fontScale="85000" lnSpcReduction="20000"/>
          </a:bodyPr>
          <a:lstStyle/>
          <a:p>
            <a:r>
              <a:rPr lang="en-US" sz="1500" dirty="0" smtClean="0"/>
              <a:t>Presented to:</a:t>
            </a:r>
          </a:p>
          <a:p>
            <a:r>
              <a:rPr lang="en-CA" sz="1500" b="1" dirty="0" smtClean="0"/>
              <a:t>Petroleum Joint Venture Association</a:t>
            </a:r>
          </a:p>
          <a:p>
            <a:r>
              <a:rPr lang="en-CA" sz="1500" dirty="0" smtClean="0"/>
              <a:t>Date: November 28, 2018</a:t>
            </a:r>
          </a:p>
          <a:p>
            <a:r>
              <a:rPr lang="en-CA" sz="1500" dirty="0" smtClean="0"/>
              <a:t>Location: The Calgary Petroleum Club</a:t>
            </a:r>
            <a:endParaRPr lang="en-US" sz="1500" dirty="0"/>
          </a:p>
          <a:p>
            <a:endParaRPr lang="en-US" dirty="0"/>
          </a:p>
        </p:txBody>
      </p:sp>
    </p:spTree>
    <p:extLst>
      <p:ext uri="{BB962C8B-B14F-4D97-AF65-F5344CB8AC3E}">
        <p14:creationId xmlns:p14="http://schemas.microsoft.com/office/powerpoint/2010/main" val="381671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What Are Safeguards? </a:t>
            </a:r>
          </a:p>
        </p:txBody>
      </p:sp>
      <p:sp>
        <p:nvSpPr>
          <p:cNvPr id="4" name="Content Placeholder 3"/>
          <p:cNvSpPr>
            <a:spLocks noGrp="1"/>
          </p:cNvSpPr>
          <p:nvPr>
            <p:ph sz="half" idx="1"/>
          </p:nvPr>
        </p:nvSpPr>
        <p:spPr>
          <a:xfrm>
            <a:off x="475488" y="1524000"/>
            <a:ext cx="6001512" cy="4033167"/>
          </a:xfrm>
        </p:spPr>
        <p:txBody>
          <a:bodyPr>
            <a:normAutofit/>
          </a:bodyPr>
          <a:lstStyle/>
          <a:p>
            <a:pPr algn="just"/>
            <a:r>
              <a:rPr lang="en-US" sz="1800" dirty="0"/>
              <a:t>Exceptional measures intended to </a:t>
            </a:r>
            <a:r>
              <a:rPr lang="en-US" sz="1800" b="1" dirty="0"/>
              <a:t>temporarily </a:t>
            </a:r>
            <a:r>
              <a:rPr lang="en-US" sz="1800" dirty="0"/>
              <a:t>assist domestic producers that have suffered, or are threatened by, serious injury from </a:t>
            </a:r>
            <a:r>
              <a:rPr lang="en-US" sz="1800" b="1" dirty="0"/>
              <a:t>increased imports </a:t>
            </a:r>
            <a:r>
              <a:rPr lang="en-US" sz="1800" dirty="0"/>
              <a:t>of specific goods. </a:t>
            </a:r>
          </a:p>
          <a:p>
            <a:pPr algn="just"/>
            <a:r>
              <a:rPr lang="en-US" sz="1800" dirty="0" smtClean="0"/>
              <a:t>Governed </a:t>
            </a:r>
            <a:r>
              <a:rPr lang="en-US" sz="1800" dirty="0"/>
              <a:t>by the WTO </a:t>
            </a:r>
            <a:r>
              <a:rPr lang="en-US" sz="1800" b="1" i="1" dirty="0"/>
              <a:t>Safeguards</a:t>
            </a:r>
            <a:r>
              <a:rPr lang="en-US" sz="1800" dirty="0"/>
              <a:t> </a:t>
            </a:r>
            <a:r>
              <a:rPr lang="en-US" sz="1800" b="1" i="1" dirty="0"/>
              <a:t>Agreement</a:t>
            </a:r>
          </a:p>
          <a:p>
            <a:pPr algn="just"/>
            <a:r>
              <a:rPr lang="en-US" sz="1800" dirty="0" smtClean="0"/>
              <a:t>In </a:t>
            </a:r>
            <a:r>
              <a:rPr lang="en-US" sz="1800" dirty="0"/>
              <a:t>Canada, measures can take the form of a </a:t>
            </a:r>
            <a:r>
              <a:rPr lang="en-US" sz="1800" b="1" dirty="0"/>
              <a:t>flat surtax on all imports </a:t>
            </a:r>
            <a:r>
              <a:rPr lang="en-US" sz="1800" dirty="0"/>
              <a:t>or a </a:t>
            </a:r>
            <a:r>
              <a:rPr lang="en-US" sz="1800" b="1" dirty="0"/>
              <a:t>flexible quota system </a:t>
            </a:r>
            <a:r>
              <a:rPr lang="en-US" sz="1800" dirty="0"/>
              <a:t>based on import volumes</a:t>
            </a:r>
          </a:p>
          <a:p>
            <a:pPr algn="just"/>
            <a:r>
              <a:rPr lang="en-US" sz="1800" b="1" dirty="0" smtClean="0"/>
              <a:t>Provisional </a:t>
            </a:r>
            <a:r>
              <a:rPr lang="en-US" sz="1800" b="1" dirty="0"/>
              <a:t>safeguards </a:t>
            </a:r>
            <a:r>
              <a:rPr lang="en-US" sz="1800" dirty="0"/>
              <a:t>may be imposed provisionally (200 days max.) based on a “critical circumstances” finding</a:t>
            </a:r>
          </a:p>
        </p:txBody>
      </p:sp>
      <p:sp>
        <p:nvSpPr>
          <p:cNvPr id="3" name="Slide Number Placeholder 2"/>
          <p:cNvSpPr>
            <a:spLocks noGrp="1"/>
          </p:cNvSpPr>
          <p:nvPr>
            <p:ph type="sldNum" sz="quarter" idx="18"/>
          </p:nvPr>
        </p:nvSpPr>
        <p:spPr/>
        <p:txBody>
          <a:bodyPr/>
          <a:lstStyle/>
          <a:p>
            <a:fld id="{8E22A6E6-357A-204A-8141-87424A8157F6}" type="slidenum">
              <a:rPr lang="en-US" smtClean="0"/>
              <a:t>10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35031"/>
            <a:ext cx="5117984" cy="4546473"/>
          </a:xfrm>
          <a:prstGeom prst="rect">
            <a:avLst/>
          </a:prstGeom>
        </p:spPr>
      </p:pic>
    </p:spTree>
    <p:extLst>
      <p:ext uri="{BB962C8B-B14F-4D97-AF65-F5344CB8AC3E}">
        <p14:creationId xmlns:p14="http://schemas.microsoft.com/office/powerpoint/2010/main" val="2220208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Provisional Steel Safeguard Measures – Subject Goods</a:t>
            </a:r>
          </a:p>
        </p:txBody>
      </p:sp>
      <p:sp>
        <p:nvSpPr>
          <p:cNvPr id="4" name="Content Placeholder 3"/>
          <p:cNvSpPr>
            <a:spLocks noGrp="1"/>
          </p:cNvSpPr>
          <p:nvPr>
            <p:ph sz="half" idx="1"/>
          </p:nvPr>
        </p:nvSpPr>
        <p:spPr/>
        <p:txBody>
          <a:bodyPr>
            <a:normAutofit/>
          </a:bodyPr>
          <a:lstStyle/>
          <a:p>
            <a:pPr marL="0" indent="0">
              <a:buNone/>
            </a:pPr>
            <a:endParaRPr lang="en-US" dirty="0"/>
          </a:p>
          <a:p>
            <a:pPr marL="0" indent="0">
              <a:buNone/>
            </a:pPr>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t>11</a:t>
            </a:fld>
            <a:endParaRPr lang="en-US"/>
          </a:p>
        </p:txBody>
      </p:sp>
      <p:graphicFrame>
        <p:nvGraphicFramePr>
          <p:cNvPr id="5" name="Table 4"/>
          <p:cNvGraphicFramePr>
            <a:graphicFrameLocks noGrp="1"/>
          </p:cNvGraphicFramePr>
          <p:nvPr>
            <p:extLst/>
          </p:nvPr>
        </p:nvGraphicFramePr>
        <p:xfrm>
          <a:off x="859971" y="1523999"/>
          <a:ext cx="6553200" cy="4466340"/>
        </p:xfrm>
        <a:graphic>
          <a:graphicData uri="http://schemas.openxmlformats.org/drawingml/2006/table">
            <a:tbl>
              <a:tblPr firstRow="1" bandRow="1">
                <a:tableStyleId>{5C22544A-7EE6-4342-B048-85BDC9FD1C3A}</a:tableStyleId>
              </a:tblPr>
              <a:tblGrid>
                <a:gridCol w="6553200">
                  <a:extLst>
                    <a:ext uri="{9D8B030D-6E8A-4147-A177-3AD203B41FA5}">
                      <a16:colId xmlns:a16="http://schemas.microsoft.com/office/drawing/2014/main" val="2161208592"/>
                    </a:ext>
                  </a:extLst>
                </a:gridCol>
              </a:tblGrid>
              <a:tr h="552615">
                <a:tc>
                  <a:txBody>
                    <a:bodyPr/>
                    <a:lstStyle/>
                    <a:p>
                      <a:pPr algn="ctr"/>
                      <a:r>
                        <a:rPr lang="en-US" dirty="0"/>
                        <a:t>7 Steel Product</a:t>
                      </a:r>
                      <a:r>
                        <a:rPr lang="en-US" baseline="0" dirty="0"/>
                        <a:t> Categories Subject to Provisional Safeguards</a:t>
                      </a:r>
                      <a:endParaRPr lang="en-US" dirty="0"/>
                    </a:p>
                  </a:txBody>
                  <a:tcPr/>
                </a:tc>
                <a:extLst>
                  <a:ext uri="{0D108BD9-81ED-4DB2-BD59-A6C34878D82A}">
                    <a16:rowId xmlns:a16="http://schemas.microsoft.com/office/drawing/2014/main" val="3265004252"/>
                  </a:ext>
                </a:extLst>
              </a:tr>
              <a:tr h="552615">
                <a:tc>
                  <a:txBody>
                    <a:bodyPr/>
                    <a:lstStyle/>
                    <a:p>
                      <a:pPr algn="ctr"/>
                      <a:r>
                        <a:rPr lang="en-US" dirty="0"/>
                        <a:t>Energy tubular products</a:t>
                      </a:r>
                    </a:p>
                  </a:txBody>
                  <a:tcPr/>
                </a:tc>
                <a:extLst>
                  <a:ext uri="{0D108BD9-81ED-4DB2-BD59-A6C34878D82A}">
                    <a16:rowId xmlns:a16="http://schemas.microsoft.com/office/drawing/2014/main" val="2201059406"/>
                  </a:ext>
                </a:extLst>
              </a:tr>
              <a:tr h="598035">
                <a:tc>
                  <a:txBody>
                    <a:bodyPr/>
                    <a:lstStyle/>
                    <a:p>
                      <a:pPr algn="ctr"/>
                      <a:r>
                        <a:rPr lang="en-US"/>
                        <a:t>Heavy plate</a:t>
                      </a:r>
                    </a:p>
                  </a:txBody>
                  <a:tcPr/>
                </a:tc>
                <a:extLst>
                  <a:ext uri="{0D108BD9-81ED-4DB2-BD59-A6C34878D82A}">
                    <a16:rowId xmlns:a16="http://schemas.microsoft.com/office/drawing/2014/main" val="2732962321"/>
                  </a:ext>
                </a:extLst>
              </a:tr>
              <a:tr h="552615">
                <a:tc>
                  <a:txBody>
                    <a:bodyPr/>
                    <a:lstStyle/>
                    <a:p>
                      <a:pPr algn="ctr"/>
                      <a:r>
                        <a:rPr lang="en-US"/>
                        <a:t>Hot-rolled sheet</a:t>
                      </a:r>
                    </a:p>
                  </a:txBody>
                  <a:tcPr/>
                </a:tc>
                <a:extLst>
                  <a:ext uri="{0D108BD9-81ED-4DB2-BD59-A6C34878D82A}">
                    <a16:rowId xmlns:a16="http://schemas.microsoft.com/office/drawing/2014/main" val="3911253264"/>
                  </a:ext>
                </a:extLst>
              </a:tr>
              <a:tr h="552615">
                <a:tc>
                  <a:txBody>
                    <a:bodyPr/>
                    <a:lstStyle/>
                    <a:p>
                      <a:pPr algn="ctr"/>
                      <a:r>
                        <a:rPr lang="en-US"/>
                        <a:t>Pre-painted steel</a:t>
                      </a:r>
                    </a:p>
                  </a:txBody>
                  <a:tcPr/>
                </a:tc>
                <a:extLst>
                  <a:ext uri="{0D108BD9-81ED-4DB2-BD59-A6C34878D82A}">
                    <a16:rowId xmlns:a16="http://schemas.microsoft.com/office/drawing/2014/main" val="4146195784"/>
                  </a:ext>
                </a:extLst>
              </a:tr>
              <a:tr h="552615">
                <a:tc>
                  <a:txBody>
                    <a:bodyPr/>
                    <a:lstStyle/>
                    <a:p>
                      <a:pPr algn="ctr"/>
                      <a:r>
                        <a:rPr lang="en-US"/>
                        <a:t>Concrete reinforcing bar</a:t>
                      </a:r>
                    </a:p>
                  </a:txBody>
                  <a:tcPr/>
                </a:tc>
                <a:extLst>
                  <a:ext uri="{0D108BD9-81ED-4DB2-BD59-A6C34878D82A}">
                    <a16:rowId xmlns:a16="http://schemas.microsoft.com/office/drawing/2014/main" val="1901929020"/>
                  </a:ext>
                </a:extLst>
              </a:tr>
              <a:tr h="552615">
                <a:tc>
                  <a:txBody>
                    <a:bodyPr/>
                    <a:lstStyle/>
                    <a:p>
                      <a:pPr algn="ctr"/>
                      <a:r>
                        <a:rPr lang="en-US"/>
                        <a:t>Wire rod</a:t>
                      </a:r>
                    </a:p>
                  </a:txBody>
                  <a:tcPr/>
                </a:tc>
                <a:extLst>
                  <a:ext uri="{0D108BD9-81ED-4DB2-BD59-A6C34878D82A}">
                    <a16:rowId xmlns:a16="http://schemas.microsoft.com/office/drawing/2014/main" val="438045711"/>
                  </a:ext>
                </a:extLst>
              </a:tr>
              <a:tr h="552615">
                <a:tc>
                  <a:txBody>
                    <a:bodyPr/>
                    <a:lstStyle/>
                    <a:p>
                      <a:pPr algn="ctr"/>
                      <a:r>
                        <a:rPr lang="en-US" dirty="0"/>
                        <a:t>Stainless steel wire</a:t>
                      </a:r>
                    </a:p>
                  </a:txBody>
                  <a:tcPr/>
                </a:tc>
                <a:extLst>
                  <a:ext uri="{0D108BD9-81ED-4DB2-BD59-A6C34878D82A}">
                    <a16:rowId xmlns:a16="http://schemas.microsoft.com/office/drawing/2014/main" val="4244965822"/>
                  </a:ext>
                </a:extLst>
              </a:tr>
            </a:tbl>
          </a:graphicData>
        </a:graphic>
      </p:graphicFrame>
      <p:sp>
        <p:nvSpPr>
          <p:cNvPr id="6" name="Line Callout 2 5"/>
          <p:cNvSpPr/>
          <p:nvPr/>
        </p:nvSpPr>
        <p:spPr>
          <a:xfrm>
            <a:off x="8378291" y="2485141"/>
            <a:ext cx="3606491" cy="1324860"/>
          </a:xfrm>
          <a:prstGeom prst="borderCallout2">
            <a:avLst>
              <a:gd name="adj1" fmla="val 42631"/>
              <a:gd name="adj2" fmla="val 119"/>
              <a:gd name="adj3" fmla="val 42630"/>
              <a:gd name="adj4" fmla="val -16667"/>
              <a:gd name="adj5" fmla="val 68963"/>
              <a:gd name="adj6" fmla="val -27651"/>
            </a:avLst>
          </a:prstGeom>
          <a:solidFill>
            <a:schemeClr val="bg1"/>
          </a:solidFill>
          <a:ln w="12700" cap="flat" algn="ctr">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Important</a:t>
            </a:r>
            <a:r>
              <a:rPr lang="en-US" dirty="0">
                <a:solidFill>
                  <a:schemeClr val="tx1"/>
                </a:solidFill>
              </a:rPr>
              <a:t>: tariff classification (HS Code) is illustrative only. The product definition is determinative.</a:t>
            </a:r>
          </a:p>
          <a:p>
            <a:endParaRPr lang="en-US" dirty="0">
              <a:solidFill>
                <a:schemeClr val="tx1"/>
              </a:solidFill>
            </a:endParaRPr>
          </a:p>
        </p:txBody>
      </p:sp>
    </p:spTree>
    <p:extLst>
      <p:ext uri="{BB962C8B-B14F-4D97-AF65-F5344CB8AC3E}">
        <p14:creationId xmlns:p14="http://schemas.microsoft.com/office/powerpoint/2010/main" val="3807702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Provisional Steel Safeguard Measures - Exclusions </a:t>
            </a:r>
          </a:p>
        </p:txBody>
      </p:sp>
      <p:sp>
        <p:nvSpPr>
          <p:cNvPr id="4" name="Content Placeholder 3"/>
          <p:cNvSpPr>
            <a:spLocks noGrp="1"/>
          </p:cNvSpPr>
          <p:nvPr>
            <p:ph sz="half" idx="1"/>
          </p:nvPr>
        </p:nvSpPr>
        <p:spPr>
          <a:xfrm>
            <a:off x="466807" y="1524000"/>
            <a:ext cx="11237136" cy="4033167"/>
          </a:xfrm>
        </p:spPr>
        <p:txBody>
          <a:bodyPr>
            <a:normAutofit/>
          </a:bodyPr>
          <a:lstStyle/>
          <a:p>
            <a:r>
              <a:rPr lang="en-US" sz="1900" dirty="0"/>
              <a:t>Provisional safeguards apply to all countries except:</a:t>
            </a:r>
          </a:p>
          <a:p>
            <a:pPr lvl="1">
              <a:buFont typeface="Arial" panose="020B0604020202020204" pitchFamily="34" charset="0"/>
              <a:buChar char="•"/>
            </a:pPr>
            <a:r>
              <a:rPr lang="en-US" sz="1900" dirty="0" smtClean="0"/>
              <a:t>U.S</a:t>
            </a:r>
            <a:r>
              <a:rPr lang="en-US" sz="1900" dirty="0"/>
              <a:t>. (subject to retaliatory tariffs due to U.S. 232 action)</a:t>
            </a:r>
          </a:p>
          <a:p>
            <a:pPr lvl="1">
              <a:buFont typeface="Arial" panose="020B0604020202020204" pitchFamily="34" charset="0"/>
              <a:buChar char="•"/>
            </a:pPr>
            <a:r>
              <a:rPr lang="en-US" sz="1900" dirty="0"/>
              <a:t>Mexico, except for energy tubular products and wire rod</a:t>
            </a:r>
          </a:p>
          <a:p>
            <a:pPr lvl="1">
              <a:buFont typeface="Arial" panose="020B0604020202020204" pitchFamily="34" charset="0"/>
              <a:buChar char="•"/>
            </a:pPr>
            <a:r>
              <a:rPr lang="en-US" sz="1900" dirty="0" smtClean="0"/>
              <a:t>Chile</a:t>
            </a:r>
            <a:endParaRPr lang="en-US" sz="1900" dirty="0"/>
          </a:p>
          <a:p>
            <a:pPr lvl="1">
              <a:buFont typeface="Arial" panose="020B0604020202020204" pitchFamily="34" charset="0"/>
              <a:buChar char="•"/>
            </a:pPr>
            <a:r>
              <a:rPr lang="en-US" sz="1900" dirty="0" smtClean="0"/>
              <a:t>Israel </a:t>
            </a:r>
            <a:r>
              <a:rPr lang="en-US" sz="1900" dirty="0"/>
              <a:t>&amp; beneficiaries of the Canada-Israel Free Trade Agreement</a:t>
            </a:r>
          </a:p>
          <a:p>
            <a:pPr lvl="1">
              <a:buFont typeface="Arial" panose="020B0604020202020204" pitchFamily="34" charset="0"/>
              <a:buChar char="•"/>
            </a:pPr>
            <a:r>
              <a:rPr lang="en-US" sz="1900" dirty="0" smtClean="0"/>
              <a:t>Countries </a:t>
            </a:r>
            <a:r>
              <a:rPr lang="en-US" sz="1900" dirty="0"/>
              <a:t>that qualify for the </a:t>
            </a:r>
            <a:r>
              <a:rPr lang="en-US" sz="1900" dirty="0">
                <a:hlinkClick r:id="rId3"/>
              </a:rPr>
              <a:t>General Preferential Tariff</a:t>
            </a:r>
            <a:r>
              <a:rPr lang="en-US" sz="1900" dirty="0"/>
              <a:t>, except rebar from Vietnam</a:t>
            </a:r>
          </a:p>
        </p:txBody>
      </p:sp>
      <p:sp>
        <p:nvSpPr>
          <p:cNvPr id="3" name="Slide Number Placeholder 2"/>
          <p:cNvSpPr>
            <a:spLocks noGrp="1"/>
          </p:cNvSpPr>
          <p:nvPr>
            <p:ph type="sldNum" sz="quarter" idx="18"/>
          </p:nvPr>
        </p:nvSpPr>
        <p:spPr/>
        <p:txBody>
          <a:bodyPr/>
          <a:lstStyle/>
          <a:p>
            <a:fld id="{8E22A6E6-357A-204A-8141-87424A8157F6}" type="slidenum">
              <a:rPr lang="en-US" smtClean="0"/>
              <a:t>12</a:t>
            </a:fld>
            <a:endParaRPr lang="en-US"/>
          </a:p>
        </p:txBody>
      </p:sp>
    </p:spTree>
    <p:extLst>
      <p:ext uri="{BB962C8B-B14F-4D97-AF65-F5344CB8AC3E}">
        <p14:creationId xmlns:p14="http://schemas.microsoft.com/office/powerpoint/2010/main" val="4237849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Key Dates in Global Safeguard Action</a:t>
            </a:r>
          </a:p>
        </p:txBody>
      </p:sp>
      <p:graphicFrame>
        <p:nvGraphicFramePr>
          <p:cNvPr id="5" name="Content Placeholder 4">
            <a:extLst>
              <a:ext uri="{FF2B5EF4-FFF2-40B4-BE49-F238E27FC236}">
                <a16:creationId xmlns:a16="http://schemas.microsoft.com/office/drawing/2014/main" id="{E40DB3F8-028F-488A-A67D-D805E95B9FB4}"/>
              </a:ext>
            </a:extLst>
          </p:cNvPr>
          <p:cNvGraphicFramePr>
            <a:graphicFrameLocks noGrp="1"/>
          </p:cNvGraphicFramePr>
          <p:nvPr>
            <p:ph sz="half" idx="1"/>
            <p:extLst>
              <p:ext uri="{D42A27DB-BD31-4B8C-83A1-F6EECF244321}">
                <p14:modId xmlns:p14="http://schemas.microsoft.com/office/powerpoint/2010/main" val="2795933509"/>
              </p:ext>
            </p:extLst>
          </p:nvPr>
        </p:nvGraphicFramePr>
        <p:xfrm>
          <a:off x="476250" y="1447801"/>
          <a:ext cx="11106150" cy="4343400"/>
        </p:xfrm>
        <a:graphic>
          <a:graphicData uri="http://schemas.openxmlformats.org/drawingml/2006/table">
            <a:tbl>
              <a:tblPr firstRow="1" bandRow="1">
                <a:tableStyleId>{8799B23B-EC83-4686-B30A-512413B5E67A}</a:tableStyleId>
              </a:tblPr>
              <a:tblGrid>
                <a:gridCol w="2617273">
                  <a:extLst>
                    <a:ext uri="{9D8B030D-6E8A-4147-A177-3AD203B41FA5}">
                      <a16:colId xmlns:a16="http://schemas.microsoft.com/office/drawing/2014/main" val="1856305879"/>
                    </a:ext>
                  </a:extLst>
                </a:gridCol>
                <a:gridCol w="8488877">
                  <a:extLst>
                    <a:ext uri="{9D8B030D-6E8A-4147-A177-3AD203B41FA5}">
                      <a16:colId xmlns:a16="http://schemas.microsoft.com/office/drawing/2014/main" val="1239809815"/>
                    </a:ext>
                  </a:extLst>
                </a:gridCol>
              </a:tblGrid>
              <a:tr h="1200940">
                <a:tc>
                  <a:txBody>
                    <a:bodyPr/>
                    <a:lstStyle/>
                    <a:p>
                      <a:r>
                        <a:rPr lang="en-CA" dirty="0"/>
                        <a:t>October</a:t>
                      </a:r>
                      <a:r>
                        <a:rPr lang="en-CA" baseline="0" dirty="0"/>
                        <a:t> 11, 2018</a:t>
                      </a:r>
                      <a:endParaRPr lang="en-CA" b="0" dirty="0"/>
                    </a:p>
                  </a:txBody>
                  <a:tcPr/>
                </a:tc>
                <a:tc>
                  <a:txBody>
                    <a:bodyPr/>
                    <a:lstStyle/>
                    <a:p>
                      <a:pPr marL="0" indent="0">
                        <a:buNone/>
                      </a:pPr>
                      <a:r>
                        <a:rPr lang="en-CA" dirty="0"/>
                        <a:t>Government of Canada announces:</a:t>
                      </a:r>
                    </a:p>
                    <a:p>
                      <a:pPr marL="342900" indent="-342900">
                        <a:buAutoNum type="arabicPeriod"/>
                      </a:pPr>
                      <a:r>
                        <a:rPr lang="en-CA" dirty="0"/>
                        <a:t>Imposition</a:t>
                      </a:r>
                      <a:r>
                        <a:rPr lang="en-CA" baseline="0" dirty="0"/>
                        <a:t> of p</a:t>
                      </a:r>
                      <a:r>
                        <a:rPr lang="en-CA" dirty="0"/>
                        <a:t>rovisional safeguards</a:t>
                      </a:r>
                    </a:p>
                    <a:p>
                      <a:pPr marL="342900" indent="-342900">
                        <a:buAutoNum type="arabicPeriod"/>
                      </a:pPr>
                      <a:r>
                        <a:rPr lang="en-CA" dirty="0"/>
                        <a:t>Safeguards Inquiry by</a:t>
                      </a:r>
                      <a:r>
                        <a:rPr lang="en-CA" baseline="0" dirty="0"/>
                        <a:t> </a:t>
                      </a:r>
                      <a:r>
                        <a:rPr lang="en-CA" dirty="0"/>
                        <a:t>Canadian</a:t>
                      </a:r>
                      <a:r>
                        <a:rPr lang="en-CA" baseline="0" dirty="0"/>
                        <a:t> International Trade Tribunal (“CITT”)</a:t>
                      </a:r>
                      <a:endParaRPr lang="en-CA" b="0" dirty="0"/>
                    </a:p>
                  </a:txBody>
                  <a:tcPr/>
                </a:tc>
                <a:extLst>
                  <a:ext uri="{0D108BD9-81ED-4DB2-BD59-A6C34878D82A}">
                    <a16:rowId xmlns:a16="http://schemas.microsoft.com/office/drawing/2014/main" val="2698904507"/>
                  </a:ext>
                </a:extLst>
              </a:tr>
              <a:tr h="487048">
                <a:tc>
                  <a:txBody>
                    <a:bodyPr/>
                    <a:lstStyle/>
                    <a:p>
                      <a:r>
                        <a:rPr lang="en-CA" dirty="0"/>
                        <a:t>October 25, 2018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Provisional Safeguards take effect</a:t>
                      </a:r>
                    </a:p>
                  </a:txBody>
                  <a:tcPr/>
                </a:tc>
                <a:extLst>
                  <a:ext uri="{0D108BD9-81ED-4DB2-BD59-A6C34878D82A}">
                    <a16:rowId xmlns:a16="http://schemas.microsoft.com/office/drawing/2014/main" val="91360608"/>
                  </a:ext>
                </a:extLst>
              </a:tr>
              <a:tr h="840658">
                <a:tc>
                  <a:txBody>
                    <a:bodyPr/>
                    <a:lstStyle/>
                    <a:p>
                      <a:r>
                        <a:rPr lang="en-CA" dirty="0"/>
                        <a:t>January 3</a:t>
                      </a:r>
                      <a:r>
                        <a:rPr lang="en-CA" baseline="0" dirty="0"/>
                        <a:t> to 22</a:t>
                      </a:r>
                      <a:r>
                        <a:rPr lang="en-CA" dirty="0"/>
                        <a:t>, 2019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CITT hearings in Ottawa</a:t>
                      </a:r>
                    </a:p>
                  </a:txBody>
                  <a:tcPr/>
                </a:tc>
                <a:extLst>
                  <a:ext uri="{0D108BD9-81ED-4DB2-BD59-A6C34878D82A}">
                    <a16:rowId xmlns:a16="http://schemas.microsoft.com/office/drawing/2014/main" val="2642774751"/>
                  </a:ext>
                </a:extLst>
              </a:tr>
              <a:tr h="487048">
                <a:tc>
                  <a:txBody>
                    <a:bodyPr/>
                    <a:lstStyle/>
                    <a:p>
                      <a:r>
                        <a:rPr lang="en-CA" dirty="0"/>
                        <a:t>April</a:t>
                      </a:r>
                      <a:r>
                        <a:rPr lang="en-CA" baseline="0" dirty="0"/>
                        <a:t> 3, 2019</a:t>
                      </a:r>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CITT issues report</a:t>
                      </a:r>
                      <a:r>
                        <a:rPr lang="en-CA" baseline="0" dirty="0"/>
                        <a:t> and recommendations on safeguards to the Government of Canada</a:t>
                      </a:r>
                      <a:endParaRPr lang="en-CA" dirty="0"/>
                    </a:p>
                  </a:txBody>
                  <a:tcPr/>
                </a:tc>
                <a:extLst>
                  <a:ext uri="{0D108BD9-81ED-4DB2-BD59-A6C34878D82A}">
                    <a16:rowId xmlns:a16="http://schemas.microsoft.com/office/drawing/2014/main" val="3714744583"/>
                  </a:ext>
                </a:extLst>
              </a:tr>
              <a:tr h="487048">
                <a:tc>
                  <a:txBody>
                    <a:bodyPr/>
                    <a:lstStyle/>
                    <a:p>
                      <a:r>
                        <a:rPr lang="en-CA" dirty="0"/>
                        <a:t>May 13, 2019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Provisional Safeguards</a:t>
                      </a:r>
                      <a:r>
                        <a:rPr lang="en-CA" baseline="0" dirty="0"/>
                        <a:t> expire</a:t>
                      </a:r>
                      <a:endParaRPr lang="en-CA" dirty="0"/>
                    </a:p>
                  </a:txBody>
                  <a:tcPr/>
                </a:tc>
                <a:extLst>
                  <a:ext uri="{0D108BD9-81ED-4DB2-BD59-A6C34878D82A}">
                    <a16:rowId xmlns:a16="http://schemas.microsoft.com/office/drawing/2014/main" val="2474843827"/>
                  </a:ext>
                </a:extLst>
              </a:tr>
              <a:tr h="840658">
                <a:tc>
                  <a:txBody>
                    <a:bodyPr/>
                    <a:lstStyle/>
                    <a:p>
                      <a:r>
                        <a:rPr lang="en-CA" dirty="0"/>
                        <a:t>May 14, 2019 ~ October 24, 2026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If imposed, “final” safeguards – up to a maximum of 4 years, which can be extended once up to a maximum of an additional</a:t>
                      </a:r>
                      <a:r>
                        <a:rPr lang="en-CA" baseline="0" dirty="0"/>
                        <a:t> 4 years</a:t>
                      </a:r>
                      <a:endParaRPr lang="en-CA" b="1" dirty="0"/>
                    </a:p>
                  </a:txBody>
                  <a:tcPr/>
                </a:tc>
                <a:extLst>
                  <a:ext uri="{0D108BD9-81ED-4DB2-BD59-A6C34878D82A}">
                    <a16:rowId xmlns:a16="http://schemas.microsoft.com/office/drawing/2014/main" val="1025203588"/>
                  </a:ext>
                </a:extLst>
              </a:tr>
            </a:tbl>
          </a:graphicData>
        </a:graphic>
      </p:graphicFrame>
      <p:sp>
        <p:nvSpPr>
          <p:cNvPr id="3" name="Slide Number Placeholder 2"/>
          <p:cNvSpPr>
            <a:spLocks noGrp="1"/>
          </p:cNvSpPr>
          <p:nvPr>
            <p:ph type="sldNum" sz="quarter" idx="18"/>
          </p:nvPr>
        </p:nvSpPr>
        <p:spPr/>
        <p:txBody>
          <a:bodyPr/>
          <a:lstStyle/>
          <a:p>
            <a:fld id="{8E22A6E6-357A-204A-8141-87424A8157F6}" type="slidenum">
              <a:rPr lang="en-US" smtClean="0"/>
              <a:t>13</a:t>
            </a:fld>
            <a:endParaRPr lang="en-US"/>
          </a:p>
        </p:txBody>
      </p:sp>
    </p:spTree>
    <p:extLst>
      <p:ext uri="{BB962C8B-B14F-4D97-AF65-F5344CB8AC3E}">
        <p14:creationId xmlns:p14="http://schemas.microsoft.com/office/powerpoint/2010/main" val="375916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Steel Safeguard Measures – Access Quantities </a:t>
            </a:r>
          </a:p>
        </p:txBody>
      </p:sp>
      <p:sp>
        <p:nvSpPr>
          <p:cNvPr id="3" name="Slide Number Placeholder 2"/>
          <p:cNvSpPr>
            <a:spLocks noGrp="1"/>
          </p:cNvSpPr>
          <p:nvPr>
            <p:ph type="sldNum" sz="quarter" idx="18"/>
          </p:nvPr>
        </p:nvSpPr>
        <p:spPr/>
        <p:txBody>
          <a:bodyPr/>
          <a:lstStyle/>
          <a:p>
            <a:fld id="{8E22A6E6-357A-204A-8141-87424A8157F6}" type="slidenum">
              <a:rPr lang="en-US" smtClean="0"/>
              <a:t>14</a:t>
            </a:fld>
            <a:endParaRPr lang="en-US"/>
          </a:p>
        </p:txBody>
      </p:sp>
      <p:graphicFrame>
        <p:nvGraphicFramePr>
          <p:cNvPr id="5" name="Content Placeholder 6">
            <a:extLst>
              <a:ext uri="{FF2B5EF4-FFF2-40B4-BE49-F238E27FC236}">
                <a16:creationId xmlns:a16="http://schemas.microsoft.com/office/drawing/2014/main" id="{068418AB-048F-4742-978C-F771E9E813B6}"/>
              </a:ext>
            </a:extLst>
          </p:cNvPr>
          <p:cNvGraphicFramePr>
            <a:graphicFrameLocks/>
          </p:cNvGraphicFramePr>
          <p:nvPr>
            <p:extLst>
              <p:ext uri="{D42A27DB-BD31-4B8C-83A1-F6EECF244321}">
                <p14:modId xmlns:p14="http://schemas.microsoft.com/office/powerpoint/2010/main" val="4185812266"/>
              </p:ext>
            </p:extLst>
          </p:nvPr>
        </p:nvGraphicFramePr>
        <p:xfrm>
          <a:off x="723013" y="1219200"/>
          <a:ext cx="10097387" cy="5120640"/>
        </p:xfrm>
        <a:graphic>
          <a:graphicData uri="http://schemas.openxmlformats.org/drawingml/2006/table">
            <a:tbl>
              <a:tblPr>
                <a:tableStyleId>{69012ECD-51FC-41F1-AA8D-1B2483CD663E}</a:tableStyleId>
              </a:tblPr>
              <a:tblGrid>
                <a:gridCol w="2489286">
                  <a:extLst>
                    <a:ext uri="{9D8B030D-6E8A-4147-A177-3AD203B41FA5}">
                      <a16:colId xmlns:a16="http://schemas.microsoft.com/office/drawing/2014/main" val="781747056"/>
                    </a:ext>
                  </a:extLst>
                </a:gridCol>
                <a:gridCol w="2559407">
                  <a:extLst>
                    <a:ext uri="{9D8B030D-6E8A-4147-A177-3AD203B41FA5}">
                      <a16:colId xmlns:a16="http://schemas.microsoft.com/office/drawing/2014/main" val="1090139872"/>
                    </a:ext>
                  </a:extLst>
                </a:gridCol>
                <a:gridCol w="2524347">
                  <a:extLst>
                    <a:ext uri="{9D8B030D-6E8A-4147-A177-3AD203B41FA5}">
                      <a16:colId xmlns:a16="http://schemas.microsoft.com/office/drawing/2014/main" val="2975003591"/>
                    </a:ext>
                  </a:extLst>
                </a:gridCol>
                <a:gridCol w="2524347">
                  <a:extLst>
                    <a:ext uri="{9D8B030D-6E8A-4147-A177-3AD203B41FA5}">
                      <a16:colId xmlns:a16="http://schemas.microsoft.com/office/drawing/2014/main" val="2064943668"/>
                    </a:ext>
                  </a:extLst>
                </a:gridCol>
              </a:tblGrid>
              <a:tr h="581025">
                <a:tc>
                  <a:txBody>
                    <a:bodyPr/>
                    <a:lstStyle/>
                    <a:p>
                      <a:pPr algn="ctr"/>
                      <a:r>
                        <a:rPr lang="en-US" b="1" dirty="0"/>
                        <a:t>Product</a:t>
                      </a:r>
                    </a:p>
                  </a:txBody>
                  <a:tcPr anchor="ctr"/>
                </a:tc>
                <a:tc>
                  <a:txBody>
                    <a:bodyPr/>
                    <a:lstStyle/>
                    <a:p>
                      <a:pPr algn="ctr"/>
                      <a:r>
                        <a:rPr lang="en-US" b="1">
                          <a:effectLst/>
                        </a:rPr>
                        <a:t>Quota for each 50-day Period (tonnes)</a:t>
                      </a:r>
                    </a:p>
                  </a:txBody>
                  <a:tcPr anchor="ctr"/>
                </a:tc>
                <a:tc>
                  <a:txBody>
                    <a:bodyPr/>
                    <a:lstStyle/>
                    <a:p>
                      <a:pPr algn="ctr"/>
                      <a:r>
                        <a:rPr lang="en-US" b="1">
                          <a:effectLst/>
                        </a:rPr>
                        <a:t>Total 200-day Quota (tonnes)</a:t>
                      </a:r>
                    </a:p>
                  </a:txBody>
                  <a:tcPr anchor="ctr"/>
                </a:tc>
                <a:tc>
                  <a:txBody>
                    <a:bodyPr/>
                    <a:lstStyle/>
                    <a:p>
                      <a:pPr algn="ctr"/>
                      <a:r>
                        <a:rPr lang="en-US" b="1">
                          <a:effectLst/>
                        </a:rPr>
                        <a:t>Maximum Share of Total Quota per Country</a:t>
                      </a:r>
                    </a:p>
                  </a:txBody>
                  <a:tcPr anchor="ctr"/>
                </a:tc>
                <a:extLst>
                  <a:ext uri="{0D108BD9-81ED-4DB2-BD59-A6C34878D82A}">
                    <a16:rowId xmlns:a16="http://schemas.microsoft.com/office/drawing/2014/main" val="382551323"/>
                  </a:ext>
                </a:extLst>
              </a:tr>
              <a:tr h="581025">
                <a:tc>
                  <a:txBody>
                    <a:bodyPr/>
                    <a:lstStyle/>
                    <a:p>
                      <a:r>
                        <a:rPr lang="en-US" b="1" dirty="0"/>
                        <a:t>Energy tubular products</a:t>
                      </a:r>
                    </a:p>
                  </a:txBody>
                  <a:tcPr anchor="ctr"/>
                </a:tc>
                <a:tc>
                  <a:txBody>
                    <a:bodyPr/>
                    <a:lstStyle/>
                    <a:p>
                      <a:pPr algn="ctr"/>
                      <a:r>
                        <a:rPr lang="en-US" b="1" dirty="0">
                          <a:effectLst/>
                        </a:rPr>
                        <a:t>64,348</a:t>
                      </a:r>
                    </a:p>
                  </a:txBody>
                  <a:tcPr anchor="ctr"/>
                </a:tc>
                <a:tc>
                  <a:txBody>
                    <a:bodyPr/>
                    <a:lstStyle/>
                    <a:p>
                      <a:pPr algn="ctr"/>
                      <a:r>
                        <a:rPr lang="en-US" b="1">
                          <a:effectLst/>
                        </a:rPr>
                        <a:t>257,392</a:t>
                      </a:r>
                    </a:p>
                  </a:txBody>
                  <a:tcPr anchor="ctr"/>
                </a:tc>
                <a:tc>
                  <a:txBody>
                    <a:bodyPr/>
                    <a:lstStyle/>
                    <a:p>
                      <a:pPr algn="ctr"/>
                      <a:r>
                        <a:rPr lang="en-US" b="1">
                          <a:effectLst/>
                        </a:rPr>
                        <a:t>23%</a:t>
                      </a:r>
                    </a:p>
                    <a:p>
                      <a:pPr algn="ctr"/>
                      <a:r>
                        <a:rPr lang="en-US" b="1">
                          <a:effectLst/>
                        </a:rPr>
                        <a:t>(59,200)</a:t>
                      </a:r>
                    </a:p>
                  </a:txBody>
                  <a:tcPr anchor="ctr"/>
                </a:tc>
                <a:extLst>
                  <a:ext uri="{0D108BD9-81ED-4DB2-BD59-A6C34878D82A}">
                    <a16:rowId xmlns:a16="http://schemas.microsoft.com/office/drawing/2014/main" val="1898721655"/>
                  </a:ext>
                </a:extLst>
              </a:tr>
              <a:tr h="581025">
                <a:tc>
                  <a:txBody>
                    <a:bodyPr/>
                    <a:lstStyle/>
                    <a:p>
                      <a:r>
                        <a:rPr lang="en-US" b="1"/>
                        <a:t>Heavy plate</a:t>
                      </a:r>
                    </a:p>
                  </a:txBody>
                  <a:tcPr anchor="ctr"/>
                </a:tc>
                <a:tc>
                  <a:txBody>
                    <a:bodyPr/>
                    <a:lstStyle/>
                    <a:p>
                      <a:pPr algn="ctr"/>
                      <a:r>
                        <a:rPr lang="en-US" b="1" dirty="0">
                          <a:effectLst/>
                        </a:rPr>
                        <a:t>12,918</a:t>
                      </a:r>
                    </a:p>
                  </a:txBody>
                  <a:tcPr anchor="ctr"/>
                </a:tc>
                <a:tc>
                  <a:txBody>
                    <a:bodyPr/>
                    <a:lstStyle/>
                    <a:p>
                      <a:pPr algn="ctr"/>
                      <a:r>
                        <a:rPr lang="en-US" b="1">
                          <a:effectLst/>
                        </a:rPr>
                        <a:t>51,672</a:t>
                      </a:r>
                    </a:p>
                  </a:txBody>
                  <a:tcPr anchor="ctr"/>
                </a:tc>
                <a:tc>
                  <a:txBody>
                    <a:bodyPr/>
                    <a:lstStyle/>
                    <a:p>
                      <a:pPr algn="ctr"/>
                      <a:r>
                        <a:rPr lang="en-US" b="1">
                          <a:effectLst/>
                        </a:rPr>
                        <a:t>23%</a:t>
                      </a:r>
                    </a:p>
                    <a:p>
                      <a:pPr algn="ctr"/>
                      <a:r>
                        <a:rPr lang="en-US" b="1">
                          <a:effectLst/>
                        </a:rPr>
                        <a:t>(11,884)</a:t>
                      </a:r>
                    </a:p>
                  </a:txBody>
                  <a:tcPr anchor="ctr"/>
                </a:tc>
                <a:extLst>
                  <a:ext uri="{0D108BD9-81ED-4DB2-BD59-A6C34878D82A}">
                    <a16:rowId xmlns:a16="http://schemas.microsoft.com/office/drawing/2014/main" val="3858277780"/>
                  </a:ext>
                </a:extLst>
              </a:tr>
              <a:tr h="581025">
                <a:tc>
                  <a:txBody>
                    <a:bodyPr/>
                    <a:lstStyle/>
                    <a:p>
                      <a:r>
                        <a:rPr lang="en-US" b="1"/>
                        <a:t>Hot-rolled sheet</a:t>
                      </a:r>
                    </a:p>
                  </a:txBody>
                  <a:tcPr anchor="ctr"/>
                </a:tc>
                <a:tc>
                  <a:txBody>
                    <a:bodyPr/>
                    <a:lstStyle/>
                    <a:p>
                      <a:pPr algn="ctr"/>
                      <a:r>
                        <a:rPr lang="en-US" b="1" dirty="0">
                          <a:effectLst/>
                        </a:rPr>
                        <a:t>15,299</a:t>
                      </a:r>
                    </a:p>
                  </a:txBody>
                  <a:tcPr anchor="ctr"/>
                </a:tc>
                <a:tc>
                  <a:txBody>
                    <a:bodyPr/>
                    <a:lstStyle/>
                    <a:p>
                      <a:pPr algn="ctr"/>
                      <a:r>
                        <a:rPr lang="en-US" b="1">
                          <a:effectLst/>
                        </a:rPr>
                        <a:t>61,196</a:t>
                      </a:r>
                    </a:p>
                  </a:txBody>
                  <a:tcPr anchor="ctr"/>
                </a:tc>
                <a:tc>
                  <a:txBody>
                    <a:bodyPr/>
                    <a:lstStyle/>
                    <a:p>
                      <a:pPr algn="ctr"/>
                      <a:r>
                        <a:rPr lang="en-US" b="1">
                          <a:effectLst/>
                        </a:rPr>
                        <a:t>37%</a:t>
                      </a:r>
                    </a:p>
                    <a:p>
                      <a:pPr algn="ctr"/>
                      <a:r>
                        <a:rPr lang="en-US" b="1">
                          <a:effectLst/>
                        </a:rPr>
                        <a:t>(22,642)</a:t>
                      </a:r>
                    </a:p>
                  </a:txBody>
                  <a:tcPr anchor="ctr"/>
                </a:tc>
                <a:extLst>
                  <a:ext uri="{0D108BD9-81ED-4DB2-BD59-A6C34878D82A}">
                    <a16:rowId xmlns:a16="http://schemas.microsoft.com/office/drawing/2014/main" val="3561982443"/>
                  </a:ext>
                </a:extLst>
              </a:tr>
              <a:tr h="581025">
                <a:tc>
                  <a:txBody>
                    <a:bodyPr/>
                    <a:lstStyle/>
                    <a:p>
                      <a:r>
                        <a:rPr lang="en-US" b="1"/>
                        <a:t>Pre-painted steel</a:t>
                      </a:r>
                    </a:p>
                  </a:txBody>
                  <a:tcPr anchor="ctr"/>
                </a:tc>
                <a:tc>
                  <a:txBody>
                    <a:bodyPr/>
                    <a:lstStyle/>
                    <a:p>
                      <a:pPr algn="ctr"/>
                      <a:r>
                        <a:rPr lang="en-US" b="1" dirty="0">
                          <a:effectLst/>
                        </a:rPr>
                        <a:t>11,635</a:t>
                      </a:r>
                    </a:p>
                  </a:txBody>
                  <a:tcPr anchor="ctr"/>
                </a:tc>
                <a:tc>
                  <a:txBody>
                    <a:bodyPr/>
                    <a:lstStyle/>
                    <a:p>
                      <a:pPr algn="ctr"/>
                      <a:r>
                        <a:rPr lang="en-US" b="1">
                          <a:effectLst/>
                        </a:rPr>
                        <a:t>46,540</a:t>
                      </a:r>
                    </a:p>
                  </a:txBody>
                  <a:tcPr anchor="ctr"/>
                </a:tc>
                <a:tc>
                  <a:txBody>
                    <a:bodyPr/>
                    <a:lstStyle/>
                    <a:p>
                      <a:pPr algn="ctr"/>
                      <a:r>
                        <a:rPr lang="en-US" b="1" dirty="0">
                          <a:effectLst/>
                        </a:rPr>
                        <a:t>35%</a:t>
                      </a:r>
                    </a:p>
                    <a:p>
                      <a:pPr algn="ctr"/>
                      <a:r>
                        <a:rPr lang="en-US" b="1" dirty="0">
                          <a:effectLst/>
                        </a:rPr>
                        <a:t>(16,289)</a:t>
                      </a:r>
                    </a:p>
                  </a:txBody>
                  <a:tcPr anchor="ctr"/>
                </a:tc>
                <a:extLst>
                  <a:ext uri="{0D108BD9-81ED-4DB2-BD59-A6C34878D82A}">
                    <a16:rowId xmlns:a16="http://schemas.microsoft.com/office/drawing/2014/main" val="3700858901"/>
                  </a:ext>
                </a:extLst>
              </a:tr>
              <a:tr h="581025">
                <a:tc>
                  <a:txBody>
                    <a:bodyPr/>
                    <a:lstStyle/>
                    <a:p>
                      <a:r>
                        <a:rPr lang="en-US" b="1"/>
                        <a:t>Concrete reinforcing bar</a:t>
                      </a:r>
                    </a:p>
                  </a:txBody>
                  <a:tcPr anchor="ctr"/>
                </a:tc>
                <a:tc>
                  <a:txBody>
                    <a:bodyPr/>
                    <a:lstStyle/>
                    <a:p>
                      <a:pPr algn="ctr"/>
                      <a:r>
                        <a:rPr lang="en-US" b="1" dirty="0">
                          <a:effectLst/>
                        </a:rPr>
                        <a:t>35,332</a:t>
                      </a:r>
                    </a:p>
                  </a:txBody>
                  <a:tcPr anchor="ctr"/>
                </a:tc>
                <a:tc>
                  <a:txBody>
                    <a:bodyPr/>
                    <a:lstStyle/>
                    <a:p>
                      <a:pPr algn="ctr"/>
                      <a:r>
                        <a:rPr lang="en-US" b="1" dirty="0">
                          <a:effectLst/>
                        </a:rPr>
                        <a:t>141,328</a:t>
                      </a:r>
                    </a:p>
                  </a:txBody>
                  <a:tcPr anchor="ctr"/>
                </a:tc>
                <a:tc>
                  <a:txBody>
                    <a:bodyPr/>
                    <a:lstStyle/>
                    <a:p>
                      <a:pPr algn="ctr"/>
                      <a:r>
                        <a:rPr lang="en-US" b="1">
                          <a:effectLst/>
                        </a:rPr>
                        <a:t>23%</a:t>
                      </a:r>
                    </a:p>
                    <a:p>
                      <a:pPr algn="ctr"/>
                      <a:r>
                        <a:rPr lang="en-US" b="1">
                          <a:effectLst/>
                        </a:rPr>
                        <a:t>(32,505)</a:t>
                      </a:r>
                    </a:p>
                  </a:txBody>
                  <a:tcPr anchor="ctr"/>
                </a:tc>
                <a:extLst>
                  <a:ext uri="{0D108BD9-81ED-4DB2-BD59-A6C34878D82A}">
                    <a16:rowId xmlns:a16="http://schemas.microsoft.com/office/drawing/2014/main" val="1458116901"/>
                  </a:ext>
                </a:extLst>
              </a:tr>
              <a:tr h="581025">
                <a:tc>
                  <a:txBody>
                    <a:bodyPr/>
                    <a:lstStyle/>
                    <a:p>
                      <a:r>
                        <a:rPr lang="en-US" b="1"/>
                        <a:t>Wire rod</a:t>
                      </a:r>
                    </a:p>
                  </a:txBody>
                  <a:tcPr anchor="ctr"/>
                </a:tc>
                <a:tc>
                  <a:txBody>
                    <a:bodyPr/>
                    <a:lstStyle/>
                    <a:p>
                      <a:pPr algn="ctr"/>
                      <a:r>
                        <a:rPr lang="en-US" b="1">
                          <a:effectLst/>
                        </a:rPr>
                        <a:t>11,513</a:t>
                      </a:r>
                    </a:p>
                  </a:txBody>
                  <a:tcPr anchor="ctr"/>
                </a:tc>
                <a:tc>
                  <a:txBody>
                    <a:bodyPr/>
                    <a:lstStyle/>
                    <a:p>
                      <a:pPr algn="ctr"/>
                      <a:r>
                        <a:rPr lang="en-US" b="1" dirty="0">
                          <a:effectLst/>
                        </a:rPr>
                        <a:t>46,052</a:t>
                      </a:r>
                    </a:p>
                  </a:txBody>
                  <a:tcPr anchor="ctr"/>
                </a:tc>
                <a:tc>
                  <a:txBody>
                    <a:bodyPr/>
                    <a:lstStyle/>
                    <a:p>
                      <a:pPr algn="ctr"/>
                      <a:r>
                        <a:rPr lang="en-US" b="1">
                          <a:effectLst/>
                        </a:rPr>
                        <a:t>47%</a:t>
                      </a:r>
                    </a:p>
                    <a:p>
                      <a:pPr algn="ctr"/>
                      <a:r>
                        <a:rPr lang="en-US" b="1">
                          <a:effectLst/>
                        </a:rPr>
                        <a:t>(21,644)</a:t>
                      </a:r>
                    </a:p>
                  </a:txBody>
                  <a:tcPr anchor="ctr"/>
                </a:tc>
                <a:extLst>
                  <a:ext uri="{0D108BD9-81ED-4DB2-BD59-A6C34878D82A}">
                    <a16:rowId xmlns:a16="http://schemas.microsoft.com/office/drawing/2014/main" val="2963288674"/>
                  </a:ext>
                </a:extLst>
              </a:tr>
              <a:tr h="581025">
                <a:tc>
                  <a:txBody>
                    <a:bodyPr/>
                    <a:lstStyle/>
                    <a:p>
                      <a:r>
                        <a:rPr lang="en-US" b="1"/>
                        <a:t>Stainless steel wire</a:t>
                      </a:r>
                    </a:p>
                  </a:txBody>
                  <a:tcPr anchor="ctr"/>
                </a:tc>
                <a:tc>
                  <a:txBody>
                    <a:bodyPr/>
                    <a:lstStyle/>
                    <a:p>
                      <a:pPr algn="ctr"/>
                      <a:r>
                        <a:rPr lang="en-US" b="1">
                          <a:effectLst/>
                        </a:rPr>
                        <a:t>467</a:t>
                      </a:r>
                    </a:p>
                  </a:txBody>
                  <a:tcPr anchor="ctr"/>
                </a:tc>
                <a:tc>
                  <a:txBody>
                    <a:bodyPr/>
                    <a:lstStyle/>
                    <a:p>
                      <a:pPr algn="ctr"/>
                      <a:r>
                        <a:rPr lang="en-US" b="1" dirty="0">
                          <a:effectLst/>
                        </a:rPr>
                        <a:t>1,868</a:t>
                      </a:r>
                    </a:p>
                  </a:txBody>
                  <a:tcPr anchor="ctr"/>
                </a:tc>
                <a:tc>
                  <a:txBody>
                    <a:bodyPr/>
                    <a:lstStyle/>
                    <a:p>
                      <a:pPr algn="ctr"/>
                      <a:r>
                        <a:rPr lang="en-US" b="1" dirty="0">
                          <a:effectLst/>
                        </a:rPr>
                        <a:t>25%</a:t>
                      </a:r>
                    </a:p>
                    <a:p>
                      <a:pPr algn="ctr"/>
                      <a:r>
                        <a:rPr lang="en-US" b="1" dirty="0">
                          <a:effectLst/>
                        </a:rPr>
                        <a:t>(467)</a:t>
                      </a:r>
                    </a:p>
                  </a:txBody>
                  <a:tcPr anchor="ctr"/>
                </a:tc>
                <a:extLst>
                  <a:ext uri="{0D108BD9-81ED-4DB2-BD59-A6C34878D82A}">
                    <a16:rowId xmlns:a16="http://schemas.microsoft.com/office/drawing/2014/main" val="3938413711"/>
                  </a:ext>
                </a:extLst>
              </a:tr>
            </a:tbl>
          </a:graphicData>
        </a:graphic>
      </p:graphicFrame>
    </p:spTree>
    <p:extLst>
      <p:ext uri="{BB962C8B-B14F-4D97-AF65-F5344CB8AC3E}">
        <p14:creationId xmlns:p14="http://schemas.microsoft.com/office/powerpoint/2010/main" val="3396440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Provisional Steel Safeguard Measures – TRQ</a:t>
            </a:r>
          </a:p>
        </p:txBody>
      </p:sp>
      <p:sp>
        <p:nvSpPr>
          <p:cNvPr id="4" name="Content Placeholder 3"/>
          <p:cNvSpPr>
            <a:spLocks noGrp="1"/>
          </p:cNvSpPr>
          <p:nvPr>
            <p:ph sz="half" idx="1"/>
          </p:nvPr>
        </p:nvSpPr>
        <p:spPr/>
        <p:txBody>
          <a:bodyPr>
            <a:normAutofit/>
          </a:bodyPr>
          <a:lstStyle/>
          <a:p>
            <a:endParaRPr lang="en-US" dirty="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t>15</a:t>
            </a:fld>
            <a:endParaRPr lang="en-US"/>
          </a:p>
        </p:txBody>
      </p:sp>
      <p:pic>
        <p:nvPicPr>
          <p:cNvPr id="7" name="Content Placeholder 4"/>
          <p:cNvPicPr>
            <a:picLocks noChangeAspect="1"/>
          </p:cNvPicPr>
          <p:nvPr/>
        </p:nvPicPr>
        <p:blipFill>
          <a:blip r:embed="rId3"/>
          <a:stretch>
            <a:fillRect/>
          </a:stretch>
        </p:blipFill>
        <p:spPr>
          <a:xfrm>
            <a:off x="2514600" y="1371600"/>
            <a:ext cx="6904947" cy="5319047"/>
          </a:xfrm>
          <a:prstGeom prst="rect">
            <a:avLst/>
          </a:prstGeom>
        </p:spPr>
      </p:pic>
    </p:spTree>
    <p:extLst>
      <p:ext uri="{BB962C8B-B14F-4D97-AF65-F5344CB8AC3E}">
        <p14:creationId xmlns:p14="http://schemas.microsoft.com/office/powerpoint/2010/main" val="1561651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Provisional Steel Safeguard Measures – TRQ</a:t>
            </a:r>
          </a:p>
        </p:txBody>
      </p:sp>
      <p:sp>
        <p:nvSpPr>
          <p:cNvPr id="4" name="Content Placeholder 3"/>
          <p:cNvSpPr>
            <a:spLocks noGrp="1"/>
          </p:cNvSpPr>
          <p:nvPr>
            <p:ph sz="half" idx="1"/>
          </p:nvPr>
        </p:nvSpPr>
        <p:spPr/>
        <p:txBody>
          <a:bodyPr>
            <a:normAutofit/>
          </a:bodyPr>
          <a:lstStyle/>
          <a:p>
            <a:endParaRPr lang="en-US" dirty="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t>16</a:t>
            </a:fld>
            <a:endParaRPr lang="en-US"/>
          </a:p>
        </p:txBody>
      </p:sp>
      <p:pic>
        <p:nvPicPr>
          <p:cNvPr id="6" name="Content Placeholder 5"/>
          <p:cNvPicPr>
            <a:picLocks noChangeAspect="1"/>
          </p:cNvPicPr>
          <p:nvPr/>
        </p:nvPicPr>
        <p:blipFill>
          <a:blip r:embed="rId3"/>
          <a:stretch>
            <a:fillRect/>
          </a:stretch>
        </p:blipFill>
        <p:spPr>
          <a:xfrm>
            <a:off x="2438400" y="1316529"/>
            <a:ext cx="7162799" cy="5344346"/>
          </a:xfrm>
          <a:prstGeom prst="rect">
            <a:avLst/>
          </a:prstGeom>
        </p:spPr>
      </p:pic>
    </p:spTree>
    <p:extLst>
      <p:ext uri="{BB962C8B-B14F-4D97-AF65-F5344CB8AC3E}">
        <p14:creationId xmlns:p14="http://schemas.microsoft.com/office/powerpoint/2010/main" val="3152201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Provisional Steel Safeguard Measures – TRQ</a:t>
            </a:r>
          </a:p>
        </p:txBody>
      </p:sp>
      <p:sp>
        <p:nvSpPr>
          <p:cNvPr id="4" name="Content Placeholder 3"/>
          <p:cNvSpPr>
            <a:spLocks noGrp="1"/>
          </p:cNvSpPr>
          <p:nvPr>
            <p:ph sz="half" idx="1"/>
          </p:nvPr>
        </p:nvSpPr>
        <p:spPr/>
        <p:txBody>
          <a:bodyPr>
            <a:normAutofit/>
          </a:bodyPr>
          <a:lstStyle/>
          <a:p>
            <a:endParaRPr lang="en-US" dirty="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t>17</a:t>
            </a:fld>
            <a:endParaRPr lang="en-US"/>
          </a:p>
        </p:txBody>
      </p:sp>
      <p:pic>
        <p:nvPicPr>
          <p:cNvPr id="5" name="Content Placeholder 4"/>
          <p:cNvPicPr>
            <a:picLocks noChangeAspect="1"/>
          </p:cNvPicPr>
          <p:nvPr/>
        </p:nvPicPr>
        <p:blipFill>
          <a:blip r:embed="rId3"/>
          <a:stretch>
            <a:fillRect/>
          </a:stretch>
        </p:blipFill>
        <p:spPr>
          <a:xfrm>
            <a:off x="2438400" y="1340659"/>
            <a:ext cx="7010400" cy="5417852"/>
          </a:xfrm>
          <a:prstGeom prst="rect">
            <a:avLst/>
          </a:prstGeom>
        </p:spPr>
      </p:pic>
      <p:sp>
        <p:nvSpPr>
          <p:cNvPr id="6" name="TextBox 5"/>
          <p:cNvSpPr txBox="1"/>
          <p:nvPr/>
        </p:nvSpPr>
        <p:spPr>
          <a:xfrm>
            <a:off x="6477000" y="2362200"/>
            <a:ext cx="4495800" cy="2923877"/>
          </a:xfrm>
          <a:prstGeom prst="rect">
            <a:avLst/>
          </a:prstGeom>
          <a:noFill/>
          <a:ln>
            <a:noFill/>
          </a:ln>
        </p:spPr>
        <p:txBody>
          <a:bodyPr wrap="square" rtlCol="0">
            <a:spAutoFit/>
          </a:bodyPr>
          <a:lstStyle/>
          <a:p>
            <a:r>
              <a:rPr lang="en-US" sz="2200" b="1" dirty="0">
                <a:solidFill>
                  <a:srgbClr val="0096CD"/>
                </a:solidFill>
              </a:rPr>
              <a:t>Example:</a:t>
            </a:r>
            <a:endParaRPr lang="en-US" sz="2200" dirty="0">
              <a:solidFill>
                <a:srgbClr val="0096CD"/>
              </a:solidFill>
            </a:endParaRPr>
          </a:p>
          <a:p>
            <a:endParaRPr lang="en-US" dirty="0"/>
          </a:p>
          <a:p>
            <a:r>
              <a:rPr lang="en-US" dirty="0"/>
              <a:t>If the entire 50-day quota limit of </a:t>
            </a:r>
            <a:r>
              <a:rPr lang="en-US" b="1" dirty="0"/>
              <a:t>11,635 </a:t>
            </a:r>
            <a:r>
              <a:rPr lang="en-US" b="1" dirty="0" err="1"/>
              <a:t>tonnes</a:t>
            </a:r>
            <a:r>
              <a:rPr lang="en-US" dirty="0"/>
              <a:t> of pre-painted steel is used by a single country in the first 50-day period, there will be a total volume of</a:t>
            </a:r>
            <a:r>
              <a:rPr lang="en-US" b="1" dirty="0"/>
              <a:t> 4,654 </a:t>
            </a:r>
            <a:r>
              <a:rPr lang="en-US" b="1" dirty="0" err="1"/>
              <a:t>tonnes</a:t>
            </a:r>
            <a:r>
              <a:rPr lang="en-US" dirty="0"/>
              <a:t> of pre-painted steel available for import tariff-free from that country over the next three 50-day periods before reaching the 200-day country quota limit of </a:t>
            </a:r>
            <a:r>
              <a:rPr lang="en-US" b="1" dirty="0"/>
              <a:t>16,289</a:t>
            </a:r>
            <a:r>
              <a:rPr lang="en-US" dirty="0"/>
              <a:t> </a:t>
            </a:r>
            <a:r>
              <a:rPr lang="en-US" dirty="0" err="1"/>
              <a:t>tonnes</a:t>
            </a:r>
            <a:r>
              <a:rPr lang="en-US" dirty="0"/>
              <a:t>. </a:t>
            </a:r>
          </a:p>
        </p:txBody>
      </p:sp>
    </p:spTree>
    <p:extLst>
      <p:ext uri="{BB962C8B-B14F-4D97-AF65-F5344CB8AC3E}">
        <p14:creationId xmlns:p14="http://schemas.microsoft.com/office/powerpoint/2010/main" val="532652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Provisional Steel Safeguard Measures – Import Permits</a:t>
            </a:r>
          </a:p>
        </p:txBody>
      </p:sp>
      <p:sp>
        <p:nvSpPr>
          <p:cNvPr id="4" name="Content Placeholder 3"/>
          <p:cNvSpPr>
            <a:spLocks noGrp="1"/>
          </p:cNvSpPr>
          <p:nvPr>
            <p:ph sz="half" idx="1"/>
          </p:nvPr>
        </p:nvSpPr>
        <p:spPr/>
        <p:txBody>
          <a:bodyPr>
            <a:normAutofit fontScale="92500" lnSpcReduction="20000"/>
          </a:bodyPr>
          <a:lstStyle/>
          <a:p>
            <a:r>
              <a:rPr lang="en-US" sz="2500" dirty="0"/>
              <a:t>Global Affairs Canada administers the quota of products to be imported surtax-free by issuance of import permits</a:t>
            </a:r>
          </a:p>
          <a:p>
            <a:endParaRPr lang="en-US" sz="2500" dirty="0"/>
          </a:p>
          <a:p>
            <a:r>
              <a:rPr lang="en-US" sz="2500" dirty="0"/>
              <a:t>Only a “Canadian resident” may apply for an import permit </a:t>
            </a:r>
          </a:p>
          <a:p>
            <a:pPr lvl="1"/>
            <a:endParaRPr lang="en-US" sz="2500" dirty="0"/>
          </a:p>
          <a:p>
            <a:pPr lvl="1"/>
            <a:r>
              <a:rPr lang="en-US" sz="2500" dirty="0"/>
              <a:t>A customs broker can apply on behalf of a non-resident importer</a:t>
            </a:r>
          </a:p>
          <a:p>
            <a:endParaRPr lang="en-US" sz="2500" dirty="0"/>
          </a:p>
          <a:p>
            <a:r>
              <a:rPr lang="en-US" sz="2500" dirty="0"/>
              <a:t>Import permits issued up to </a:t>
            </a:r>
            <a:r>
              <a:rPr lang="en-US" sz="2500" b="1" dirty="0"/>
              <a:t>5 days </a:t>
            </a:r>
            <a:r>
              <a:rPr lang="en-US" sz="2500" dirty="0"/>
              <a:t>in advance of the “arrival of the shipment” but are only valid for </a:t>
            </a:r>
            <a:r>
              <a:rPr lang="en-US" sz="2500" b="1" dirty="0"/>
              <a:t>14 days</a:t>
            </a:r>
            <a:r>
              <a:rPr lang="en-US" sz="2500" dirty="0"/>
              <a:t> from the date of issuance </a:t>
            </a:r>
          </a:p>
          <a:p>
            <a:endParaRPr lang="en-US" sz="2500" dirty="0"/>
          </a:p>
          <a:p>
            <a:pPr lvl="1"/>
            <a:r>
              <a:rPr lang="en-US" sz="2500" dirty="0"/>
              <a:t>Permit may be extended in “exceptional and unforeseen circumstances”</a:t>
            </a:r>
          </a:p>
          <a:p>
            <a:pPr lvl="1"/>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t>18</a:t>
            </a:fld>
            <a:endParaRPr lang="en-US"/>
          </a:p>
        </p:txBody>
      </p:sp>
    </p:spTree>
    <p:extLst>
      <p:ext uri="{BB962C8B-B14F-4D97-AF65-F5344CB8AC3E}">
        <p14:creationId xmlns:p14="http://schemas.microsoft.com/office/powerpoint/2010/main" val="61861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rPr>
              <a:t>Trends in Canadian AD/CVD</a:t>
            </a:r>
          </a:p>
        </p:txBody>
      </p:sp>
      <p:sp>
        <p:nvSpPr>
          <p:cNvPr id="3" name="Slide Number Placeholder 2"/>
          <p:cNvSpPr>
            <a:spLocks noGrp="1"/>
          </p:cNvSpPr>
          <p:nvPr>
            <p:ph type="sldNum" sz="quarter" idx="18"/>
          </p:nvPr>
        </p:nvSpPr>
        <p:spPr/>
        <p:txBody>
          <a:bodyPr/>
          <a:lstStyle/>
          <a:p>
            <a:fld id="{8E22A6E6-357A-204A-8141-87424A8157F6}" type="slidenum">
              <a:rPr lang="en-US" smtClean="0"/>
              <a:t>19</a:t>
            </a:fld>
            <a:endParaRPr lang="en-US"/>
          </a:p>
        </p:txBody>
      </p:sp>
      <p:sp>
        <p:nvSpPr>
          <p:cNvPr id="4" name="TextBox 3"/>
          <p:cNvSpPr txBox="1"/>
          <p:nvPr/>
        </p:nvSpPr>
        <p:spPr>
          <a:xfrm>
            <a:off x="5824247" y="2151727"/>
            <a:ext cx="6367753"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Introduction to SIMA</a:t>
            </a:r>
            <a:endParaRPr lang="en-US" sz="3200" dirty="0"/>
          </a:p>
          <a:p>
            <a:pPr marL="285750" indent="-285750">
              <a:buFont typeface="Arial" panose="020B0604020202020204" pitchFamily="34" charset="0"/>
              <a:buChar char="•"/>
            </a:pPr>
            <a:r>
              <a:rPr lang="en-US" sz="3200" dirty="0"/>
              <a:t>Normal Value Reviews</a:t>
            </a:r>
          </a:p>
          <a:p>
            <a:pPr marL="285750" indent="-285750">
              <a:buFont typeface="Arial" panose="020B0604020202020204" pitchFamily="34" charset="0"/>
              <a:buChar char="•"/>
            </a:pPr>
            <a:r>
              <a:rPr lang="en-US" sz="3200" dirty="0"/>
              <a:t>No more appeals of dumping determinations?</a:t>
            </a:r>
          </a:p>
          <a:p>
            <a:pPr marL="285750" indent="-285750">
              <a:buFont typeface="Arial" panose="020B0604020202020204" pitchFamily="34" charset="0"/>
              <a:buChar char="•"/>
            </a:pPr>
            <a:r>
              <a:rPr lang="en-US" sz="3200" dirty="0"/>
              <a:t>Possible impact of safeguards on future AD/CVD cases</a:t>
            </a:r>
          </a:p>
        </p:txBody>
      </p:sp>
    </p:spTree>
    <p:extLst>
      <p:ext uri="{BB962C8B-B14F-4D97-AF65-F5344CB8AC3E}">
        <p14:creationId xmlns:p14="http://schemas.microsoft.com/office/powerpoint/2010/main" val="1040483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rcRect/>
          <a:stretch>
            <a:fillRect/>
          </a:stretch>
        </p:blipFill>
        <p:spPr>
          <a:xfrm>
            <a:off x="2199444" y="1545196"/>
            <a:ext cx="9748839" cy="1055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8"/>
          </p:nvPr>
        </p:nvSpPr>
        <p:spPr/>
        <p:txBody>
          <a:bodyPr/>
          <a:lstStyle/>
          <a:p>
            <a:fld id="{8E22A6E6-357A-204A-8141-87424A8157F6}" type="slidenum">
              <a:rPr lang="en-US" smtClean="0"/>
              <a:t>2</a:t>
            </a:fld>
            <a:endParaRPr lang="en-US"/>
          </a:p>
        </p:txBody>
      </p:sp>
      <p:pic>
        <p:nvPicPr>
          <p:cNvPr id="4" name="Picture 3"/>
          <p:cNvPicPr>
            <a:picLocks noChangeAspect="1"/>
          </p:cNvPicPr>
          <p:nvPr/>
        </p:nvPicPr>
        <p:blipFill>
          <a:blip r:embed="rId4"/>
          <a:srcRect/>
          <a:stretch>
            <a:fillRect/>
          </a:stretch>
        </p:blipFill>
        <p:spPr>
          <a:xfrm>
            <a:off x="809185" y="527693"/>
            <a:ext cx="7818696" cy="106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4" name="Picture 13"/>
          <p:cNvPicPr>
            <a:picLocks noChangeAspect="1"/>
          </p:cNvPicPr>
          <p:nvPr/>
        </p:nvPicPr>
        <p:blipFill>
          <a:blip r:embed="rId5"/>
          <a:srcRect/>
          <a:stretch>
            <a:fillRect/>
          </a:stretch>
        </p:blipFill>
        <p:spPr>
          <a:xfrm>
            <a:off x="2057400" y="4903574"/>
            <a:ext cx="7471908" cy="983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6"/>
          <a:srcRect/>
          <a:stretch>
            <a:fillRect/>
          </a:stretch>
        </p:blipFill>
        <p:spPr>
          <a:xfrm>
            <a:off x="685800" y="2600536"/>
            <a:ext cx="7174002" cy="875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7"/>
          <a:srcRect/>
          <a:stretch>
            <a:fillRect/>
          </a:stretch>
        </p:blipFill>
        <p:spPr>
          <a:xfrm>
            <a:off x="5221326" y="3227174"/>
            <a:ext cx="6410325"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8"/>
          <a:srcRect/>
          <a:stretch>
            <a:fillRect/>
          </a:stretch>
        </p:blipFill>
        <p:spPr>
          <a:xfrm>
            <a:off x="453223" y="3766140"/>
            <a:ext cx="4781550" cy="847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6997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013" y="170174"/>
            <a:ext cx="10757333" cy="978729"/>
          </a:xfrm>
        </p:spPr>
        <p:txBody>
          <a:bodyPr/>
          <a:lstStyle/>
          <a:p>
            <a:r>
              <a:rPr lang="en-US" i="1" dirty="0">
                <a:effectLst>
                  <a:outerShdw blurRad="38100" dist="38100" dir="2700000" algn="tl">
                    <a:srgbClr val="000000">
                      <a:alpha val="43137"/>
                    </a:srgbClr>
                  </a:outerShdw>
                </a:effectLst>
              </a:rPr>
              <a:t>Special Import Measures Act (SIMA)</a:t>
            </a:r>
          </a:p>
        </p:txBody>
      </p:sp>
      <p:sp>
        <p:nvSpPr>
          <p:cNvPr id="4" name="Content Placeholder 3"/>
          <p:cNvSpPr>
            <a:spLocks noGrp="1"/>
          </p:cNvSpPr>
          <p:nvPr>
            <p:ph sz="half" idx="1"/>
          </p:nvPr>
        </p:nvSpPr>
        <p:spPr/>
        <p:txBody>
          <a:bodyPr>
            <a:normAutofit/>
          </a:bodyPr>
          <a:lstStyle/>
          <a:p>
            <a:r>
              <a:rPr lang="en-US" dirty="0"/>
              <a:t>The </a:t>
            </a:r>
            <a:r>
              <a:rPr lang="en-US" i="1" dirty="0"/>
              <a:t>SIMA </a:t>
            </a:r>
            <a:r>
              <a:rPr lang="en-US" dirty="0"/>
              <a:t>implements Canada’s obligations under the WTO </a:t>
            </a:r>
            <a:r>
              <a:rPr lang="en-US" i="1" dirty="0"/>
              <a:t>Anti-Dumping Agreement, </a:t>
            </a:r>
            <a:r>
              <a:rPr lang="en-US" dirty="0"/>
              <a:t>and the </a:t>
            </a:r>
            <a:r>
              <a:rPr lang="en-US" i="1" dirty="0"/>
              <a:t>Agreement on Subsidies and Countervailing Measures </a:t>
            </a:r>
          </a:p>
          <a:p>
            <a:endParaRPr lang="en-US" i="1" dirty="0"/>
          </a:p>
          <a:p>
            <a:r>
              <a:rPr lang="en-US" dirty="0"/>
              <a:t>If dumping and/or subsidizing causes or threatens injury to the domestic industry, the CITT may order the imposition of anti-dumping (AD) and/or countervailing duties (CVD) </a:t>
            </a:r>
          </a:p>
        </p:txBody>
      </p:sp>
      <p:sp>
        <p:nvSpPr>
          <p:cNvPr id="3" name="Slide Number Placeholder 2"/>
          <p:cNvSpPr>
            <a:spLocks noGrp="1"/>
          </p:cNvSpPr>
          <p:nvPr>
            <p:ph type="sldNum" sz="quarter" idx="18"/>
          </p:nvPr>
        </p:nvSpPr>
        <p:spPr/>
        <p:txBody>
          <a:bodyPr/>
          <a:lstStyle/>
          <a:p>
            <a:fld id="{8E22A6E6-357A-204A-8141-87424A8157F6}" type="slidenum">
              <a:rPr lang="en-US" smtClean="0"/>
              <a:t>20</a:t>
            </a:fld>
            <a:endParaRPr lang="en-US"/>
          </a:p>
        </p:txBody>
      </p:sp>
    </p:spTree>
    <p:extLst>
      <p:ext uri="{BB962C8B-B14F-4D97-AF65-F5344CB8AC3E}">
        <p14:creationId xmlns:p14="http://schemas.microsoft.com/office/powerpoint/2010/main" val="21844827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Key F</a:t>
            </a:r>
            <a:r>
              <a:rPr lang="en-US" dirty="0" smtClean="0">
                <a:effectLst>
                  <a:outerShdw blurRad="38100" dist="38100" dir="2700000" algn="tl">
                    <a:srgbClr val="000000">
                      <a:alpha val="43137"/>
                    </a:srgbClr>
                  </a:outerShdw>
                </a:effectLst>
              </a:rPr>
              <a:t>eatures </a:t>
            </a:r>
            <a:r>
              <a:rPr lang="en-US" dirty="0">
                <a:effectLst>
                  <a:outerShdw blurRad="38100" dist="38100" dir="2700000" algn="tl">
                    <a:srgbClr val="000000">
                      <a:alpha val="43137"/>
                    </a:srgbClr>
                  </a:outerShdw>
                </a:effectLst>
              </a:rPr>
              <a:t>of Canadian AD/CVD </a:t>
            </a:r>
            <a:r>
              <a:rPr lang="en-US" dirty="0" smtClean="0">
                <a:effectLst>
                  <a:outerShdw blurRad="38100" dist="38100" dir="2700000" algn="tl">
                    <a:srgbClr val="000000">
                      <a:alpha val="43137"/>
                    </a:srgbClr>
                  </a:outerShdw>
                </a:effectLst>
              </a:rPr>
              <a:t>Regime</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475488" y="1524000"/>
            <a:ext cx="11237136" cy="4425279"/>
          </a:xfrm>
        </p:spPr>
        <p:txBody>
          <a:bodyPr>
            <a:normAutofit fontScale="92500" lnSpcReduction="10000"/>
          </a:bodyPr>
          <a:lstStyle/>
          <a:p>
            <a:r>
              <a:rPr lang="en-US" dirty="0"/>
              <a:t>Bifurcated responsibilities to impose AD/CVD on goods: </a:t>
            </a:r>
          </a:p>
          <a:p>
            <a:pPr lvl="1"/>
            <a:r>
              <a:rPr lang="en-US" dirty="0"/>
              <a:t>Canada Border Services Agency (CBSA): determines dumping/subsidization</a:t>
            </a:r>
          </a:p>
          <a:p>
            <a:pPr lvl="1"/>
            <a:r>
              <a:rPr lang="en-US" dirty="0"/>
              <a:t>CITT: determines injury, product exclusions and conducts public interest hearings</a:t>
            </a:r>
          </a:p>
          <a:p>
            <a:endParaRPr lang="en-US" dirty="0"/>
          </a:p>
          <a:p>
            <a:r>
              <a:rPr lang="en-US" dirty="0"/>
              <a:t>Very short investigations</a:t>
            </a:r>
          </a:p>
          <a:p>
            <a:pPr lvl="1"/>
            <a:r>
              <a:rPr lang="en-US" dirty="0"/>
              <a:t>90 to 135 days from initiation to imposition of preliminary AD/CVD</a:t>
            </a:r>
          </a:p>
          <a:p>
            <a:pPr lvl="1"/>
            <a:r>
              <a:rPr lang="en-US" dirty="0"/>
              <a:t>195 to 240 days from initiation to imposition of final AD/CVD</a:t>
            </a:r>
          </a:p>
          <a:p>
            <a:endParaRPr lang="en-US" dirty="0"/>
          </a:p>
          <a:p>
            <a:r>
              <a:rPr lang="en-US" dirty="0"/>
              <a:t>Intended to be a prospective AD/CVD collection regime (as opposed to U.S. retrospective system)</a:t>
            </a:r>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t>21</a:t>
            </a:fld>
            <a:endParaRPr lang="en-US"/>
          </a:p>
        </p:txBody>
      </p:sp>
    </p:spTree>
    <p:extLst>
      <p:ext uri="{BB962C8B-B14F-4D97-AF65-F5344CB8AC3E}">
        <p14:creationId xmlns:p14="http://schemas.microsoft.com/office/powerpoint/2010/main" val="1522832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486400" y="1600200"/>
            <a:ext cx="2121484" cy="4191000"/>
          </a:xfrm>
          <a:prstGeom prst="rect">
            <a:avLst/>
          </a:prstGeom>
          <a:solidFill>
            <a:srgbClr val="2DAF88">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05200" y="1600200"/>
            <a:ext cx="1828800" cy="4191000"/>
          </a:xfrm>
          <a:prstGeom prst="rect">
            <a:avLst/>
          </a:prstGeom>
          <a:solidFill>
            <a:srgbClr val="2DAF88">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AD/CVD Measures and Changes to </a:t>
            </a:r>
            <a:r>
              <a:rPr lang="en-US" i="1" dirty="0">
                <a:effectLst>
                  <a:outerShdw blurRad="38100" dist="38100" dir="2700000" algn="tl">
                    <a:srgbClr val="000000">
                      <a:alpha val="43137"/>
                    </a:srgbClr>
                  </a:outerShdw>
                </a:effectLst>
              </a:rPr>
              <a:t>SIMA</a:t>
            </a:r>
          </a:p>
        </p:txBody>
      </p:sp>
      <p:sp>
        <p:nvSpPr>
          <p:cNvPr id="3" name="Slide Number Placeholder 2"/>
          <p:cNvSpPr>
            <a:spLocks noGrp="1"/>
          </p:cNvSpPr>
          <p:nvPr>
            <p:ph type="sldNum" sz="quarter" idx="18"/>
          </p:nvPr>
        </p:nvSpPr>
        <p:spPr/>
        <p:txBody>
          <a:bodyPr/>
          <a:lstStyle/>
          <a:p>
            <a:fld id="{8E22A6E6-357A-204A-8141-87424A8157F6}" type="slidenum">
              <a:rPr lang="en-US" smtClean="0"/>
              <a:t>22</a:t>
            </a:fld>
            <a:endParaRPr lang="en-US"/>
          </a:p>
        </p:txBody>
      </p:sp>
      <p:sp>
        <p:nvSpPr>
          <p:cNvPr id="6" name="Content Placeholder 5"/>
          <p:cNvSpPr>
            <a:spLocks noGrp="1"/>
          </p:cNvSpPr>
          <p:nvPr>
            <p:ph sz="half" idx="1"/>
          </p:nvPr>
        </p:nvSpPr>
        <p:spPr>
          <a:xfrm>
            <a:off x="7836116" y="1600200"/>
            <a:ext cx="3898684" cy="2622755"/>
          </a:xfrm>
        </p:spPr>
        <p:txBody>
          <a:bodyPr>
            <a:normAutofit/>
          </a:bodyPr>
          <a:lstStyle/>
          <a:p>
            <a:pPr marL="0" indent="0">
              <a:buNone/>
            </a:pPr>
            <a:r>
              <a:rPr lang="en-US" sz="2000" dirty="0"/>
              <a:t>The majority of current SIMA Measures are imposed on products related to engineering, construction and procurement.</a:t>
            </a:r>
          </a:p>
        </p:txBody>
      </p:sp>
      <p:grpSp>
        <p:nvGrpSpPr>
          <p:cNvPr id="9" name="Group 8"/>
          <p:cNvGrpSpPr/>
          <p:nvPr/>
        </p:nvGrpSpPr>
        <p:grpSpPr>
          <a:xfrm>
            <a:off x="723013" y="1600200"/>
            <a:ext cx="2548250" cy="1676400"/>
            <a:chOff x="4843150" y="1905000"/>
            <a:chExt cx="2548250" cy="1676400"/>
          </a:xfrm>
        </p:grpSpPr>
        <p:grpSp>
          <p:nvGrpSpPr>
            <p:cNvPr id="4" name="Group 3"/>
            <p:cNvGrpSpPr/>
            <p:nvPr/>
          </p:nvGrpSpPr>
          <p:grpSpPr>
            <a:xfrm>
              <a:off x="4843150" y="2133599"/>
              <a:ext cx="2548250" cy="1219202"/>
              <a:chOff x="4843150" y="2057399"/>
              <a:chExt cx="2548250" cy="1219202"/>
            </a:xfrm>
          </p:grpSpPr>
          <p:sp>
            <p:nvSpPr>
              <p:cNvPr id="5" name="Content Placeholder 5"/>
              <p:cNvSpPr txBox="1">
                <a:spLocks/>
              </p:cNvSpPr>
              <p:nvPr/>
            </p:nvSpPr>
            <p:spPr>
              <a:xfrm>
                <a:off x="5012375" y="2890685"/>
                <a:ext cx="2209800" cy="3859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dirty="0"/>
                  <a:t>Total cases</a:t>
                </a:r>
              </a:p>
            </p:txBody>
          </p:sp>
          <p:sp>
            <p:nvSpPr>
              <p:cNvPr id="7" name="Content Placeholder 5"/>
              <p:cNvSpPr txBox="1">
                <a:spLocks/>
              </p:cNvSpPr>
              <p:nvPr/>
            </p:nvSpPr>
            <p:spPr>
              <a:xfrm>
                <a:off x="4843150" y="2057399"/>
                <a:ext cx="2548250" cy="838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sz="6600" b="1" dirty="0">
                    <a:solidFill>
                      <a:srgbClr val="2DAF88"/>
                    </a:solidFill>
                  </a:rPr>
                  <a:t>119</a:t>
                </a:r>
              </a:p>
            </p:txBody>
          </p:sp>
        </p:grpSp>
        <p:sp>
          <p:nvSpPr>
            <p:cNvPr id="8" name="Rectangle 7"/>
            <p:cNvSpPr/>
            <p:nvPr/>
          </p:nvSpPr>
          <p:spPr>
            <a:xfrm>
              <a:off x="4965863" y="1905000"/>
              <a:ext cx="2302825" cy="1676400"/>
            </a:xfrm>
            <a:prstGeom prst="rect">
              <a:avLst/>
            </a:prstGeom>
            <a:noFill/>
            <a:ln w="19050">
              <a:solidFill>
                <a:srgbClr val="2DA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165566" y="1810122"/>
            <a:ext cx="2548250" cy="1219202"/>
            <a:chOff x="4843150" y="2057399"/>
            <a:chExt cx="2548250" cy="1219202"/>
          </a:xfrm>
        </p:grpSpPr>
        <p:sp>
          <p:nvSpPr>
            <p:cNvPr id="13" name="Content Placeholder 5"/>
            <p:cNvSpPr txBox="1">
              <a:spLocks/>
            </p:cNvSpPr>
            <p:nvPr/>
          </p:nvSpPr>
          <p:spPr>
            <a:xfrm>
              <a:off x="5012375" y="2890685"/>
              <a:ext cx="2209800"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CA" sz="2000" dirty="0"/>
                <a:t>Dumping</a:t>
              </a:r>
              <a:endParaRPr lang="en-US" sz="2000" dirty="0"/>
            </a:p>
          </p:txBody>
        </p:sp>
        <p:sp>
          <p:nvSpPr>
            <p:cNvPr id="14" name="Content Placeholder 5"/>
            <p:cNvSpPr txBox="1">
              <a:spLocks/>
            </p:cNvSpPr>
            <p:nvPr/>
          </p:nvSpPr>
          <p:spPr>
            <a:xfrm>
              <a:off x="4843150" y="2057399"/>
              <a:ext cx="2548250" cy="838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sz="6600" b="1" dirty="0">
                  <a:solidFill>
                    <a:srgbClr val="2DAF88"/>
                  </a:solidFill>
                </a:rPr>
                <a:t>87</a:t>
              </a:r>
            </a:p>
          </p:txBody>
        </p:sp>
      </p:grpSp>
      <p:grpSp>
        <p:nvGrpSpPr>
          <p:cNvPr id="15" name="Group 14"/>
          <p:cNvGrpSpPr/>
          <p:nvPr/>
        </p:nvGrpSpPr>
        <p:grpSpPr>
          <a:xfrm>
            <a:off x="5273017" y="1817624"/>
            <a:ext cx="2548250" cy="1219202"/>
            <a:chOff x="4843150" y="2057399"/>
            <a:chExt cx="2548250" cy="1219202"/>
          </a:xfrm>
        </p:grpSpPr>
        <p:sp>
          <p:nvSpPr>
            <p:cNvPr id="16" name="Content Placeholder 5"/>
            <p:cNvSpPr txBox="1">
              <a:spLocks/>
            </p:cNvSpPr>
            <p:nvPr/>
          </p:nvSpPr>
          <p:spPr>
            <a:xfrm>
              <a:off x="5012375" y="2890685"/>
              <a:ext cx="2209800"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CA" sz="2000" dirty="0"/>
                <a:t>Countervailing</a:t>
              </a:r>
              <a:endParaRPr lang="en-US" sz="2000" dirty="0"/>
            </a:p>
          </p:txBody>
        </p:sp>
        <p:sp>
          <p:nvSpPr>
            <p:cNvPr id="17" name="Content Placeholder 5"/>
            <p:cNvSpPr txBox="1">
              <a:spLocks/>
            </p:cNvSpPr>
            <p:nvPr/>
          </p:nvSpPr>
          <p:spPr>
            <a:xfrm>
              <a:off x="4843150" y="2057399"/>
              <a:ext cx="2548250" cy="838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sz="6600" b="1" dirty="0">
                  <a:solidFill>
                    <a:srgbClr val="2DAF88"/>
                  </a:solidFill>
                </a:rPr>
                <a:t>26</a:t>
              </a:r>
            </a:p>
          </p:txBody>
        </p:sp>
      </p:grpSp>
      <p:grpSp>
        <p:nvGrpSpPr>
          <p:cNvPr id="18" name="Group 17"/>
          <p:cNvGrpSpPr/>
          <p:nvPr/>
        </p:nvGrpSpPr>
        <p:grpSpPr>
          <a:xfrm>
            <a:off x="296687" y="3352800"/>
            <a:ext cx="2805351" cy="1492477"/>
            <a:chOff x="4843150" y="2057399"/>
            <a:chExt cx="2805351" cy="1492477"/>
          </a:xfrm>
        </p:grpSpPr>
        <p:sp>
          <p:nvSpPr>
            <p:cNvPr id="19" name="Content Placeholder 5"/>
            <p:cNvSpPr txBox="1">
              <a:spLocks/>
            </p:cNvSpPr>
            <p:nvPr/>
          </p:nvSpPr>
          <p:spPr>
            <a:xfrm>
              <a:off x="5438701" y="2865065"/>
              <a:ext cx="2209800" cy="684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1600" dirty="0"/>
                <a:t>Dumping &amp; Countervailing</a:t>
              </a:r>
              <a:endParaRPr lang="en-US" sz="1600" dirty="0"/>
            </a:p>
          </p:txBody>
        </p:sp>
        <p:sp>
          <p:nvSpPr>
            <p:cNvPr id="20" name="Content Placeholder 5"/>
            <p:cNvSpPr txBox="1">
              <a:spLocks/>
            </p:cNvSpPr>
            <p:nvPr/>
          </p:nvSpPr>
          <p:spPr>
            <a:xfrm>
              <a:off x="4843150" y="2057399"/>
              <a:ext cx="2548250" cy="838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sz="6600" b="1" dirty="0">
                  <a:solidFill>
                    <a:srgbClr val="2DAF88"/>
                  </a:solidFill>
                </a:rPr>
                <a:t>23</a:t>
              </a:r>
            </a:p>
          </p:txBody>
        </p: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316" y="3124200"/>
            <a:ext cx="397766" cy="397766"/>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316" y="3595526"/>
            <a:ext cx="397766" cy="39776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3316" y="4062917"/>
            <a:ext cx="397766" cy="397766"/>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316" y="4537911"/>
            <a:ext cx="397766" cy="397766"/>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3316" y="5030553"/>
            <a:ext cx="397766" cy="397766"/>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992" y="3124200"/>
            <a:ext cx="397766" cy="397766"/>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7274" y="3593889"/>
            <a:ext cx="397766" cy="397766"/>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1820" y="4537911"/>
            <a:ext cx="397766" cy="397766"/>
          </a:xfrm>
          <a:prstGeom prst="rect">
            <a:avLst/>
          </a:prstGeom>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51820" y="5030553"/>
            <a:ext cx="397766" cy="397766"/>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47274" y="4068883"/>
            <a:ext cx="391800" cy="391800"/>
          </a:xfrm>
          <a:prstGeom prst="rect">
            <a:avLst/>
          </a:prstGeom>
        </p:spPr>
      </p:pic>
      <p:sp>
        <p:nvSpPr>
          <p:cNvPr id="36" name="Content Placeholder 5"/>
          <p:cNvSpPr txBox="1">
            <a:spLocks/>
          </p:cNvSpPr>
          <p:nvPr/>
        </p:nvSpPr>
        <p:spPr>
          <a:xfrm>
            <a:off x="4352886" y="3136050"/>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24</a:t>
            </a:r>
            <a:endParaRPr lang="en-US" sz="2000" dirty="0"/>
          </a:p>
        </p:txBody>
      </p:sp>
      <p:sp>
        <p:nvSpPr>
          <p:cNvPr id="37" name="Content Placeholder 5"/>
          <p:cNvSpPr txBox="1">
            <a:spLocks/>
          </p:cNvSpPr>
          <p:nvPr/>
        </p:nvSpPr>
        <p:spPr>
          <a:xfrm>
            <a:off x="4352885" y="3595526"/>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9</a:t>
            </a:r>
            <a:endParaRPr lang="en-US" sz="2000" dirty="0"/>
          </a:p>
        </p:txBody>
      </p:sp>
      <p:sp>
        <p:nvSpPr>
          <p:cNvPr id="38" name="Content Placeholder 5"/>
          <p:cNvSpPr txBox="1">
            <a:spLocks/>
          </p:cNvSpPr>
          <p:nvPr/>
        </p:nvSpPr>
        <p:spPr>
          <a:xfrm>
            <a:off x="4352885" y="4107608"/>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4</a:t>
            </a:r>
            <a:endParaRPr lang="en-US" sz="2000" dirty="0"/>
          </a:p>
        </p:txBody>
      </p:sp>
      <p:sp>
        <p:nvSpPr>
          <p:cNvPr id="39" name="Content Placeholder 5"/>
          <p:cNvSpPr txBox="1">
            <a:spLocks/>
          </p:cNvSpPr>
          <p:nvPr/>
        </p:nvSpPr>
        <p:spPr>
          <a:xfrm>
            <a:off x="4352884" y="4567084"/>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4</a:t>
            </a:r>
            <a:endParaRPr lang="en-US" sz="2000" dirty="0"/>
          </a:p>
        </p:txBody>
      </p:sp>
      <p:sp>
        <p:nvSpPr>
          <p:cNvPr id="40" name="Content Placeholder 5"/>
          <p:cNvSpPr txBox="1">
            <a:spLocks/>
          </p:cNvSpPr>
          <p:nvPr/>
        </p:nvSpPr>
        <p:spPr>
          <a:xfrm>
            <a:off x="4352883" y="5045626"/>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4</a:t>
            </a:r>
            <a:endParaRPr lang="en-US" sz="2000" dirty="0"/>
          </a:p>
        </p:txBody>
      </p:sp>
      <p:sp>
        <p:nvSpPr>
          <p:cNvPr id="42" name="Content Placeholder 5"/>
          <p:cNvSpPr txBox="1">
            <a:spLocks/>
          </p:cNvSpPr>
          <p:nvPr/>
        </p:nvSpPr>
        <p:spPr>
          <a:xfrm>
            <a:off x="6406479" y="3136050"/>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20</a:t>
            </a:r>
            <a:endParaRPr lang="en-US" sz="2000" dirty="0"/>
          </a:p>
        </p:txBody>
      </p:sp>
      <p:sp>
        <p:nvSpPr>
          <p:cNvPr id="43" name="Content Placeholder 5"/>
          <p:cNvSpPr txBox="1">
            <a:spLocks/>
          </p:cNvSpPr>
          <p:nvPr/>
        </p:nvSpPr>
        <p:spPr>
          <a:xfrm>
            <a:off x="6406478" y="3595526"/>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3</a:t>
            </a:r>
            <a:endParaRPr lang="en-US" sz="2000" dirty="0"/>
          </a:p>
        </p:txBody>
      </p:sp>
      <p:sp>
        <p:nvSpPr>
          <p:cNvPr id="44" name="Content Placeholder 5"/>
          <p:cNvSpPr txBox="1">
            <a:spLocks/>
          </p:cNvSpPr>
          <p:nvPr/>
        </p:nvSpPr>
        <p:spPr>
          <a:xfrm>
            <a:off x="6406478" y="4107608"/>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1</a:t>
            </a:r>
            <a:endParaRPr lang="en-US" sz="2000" dirty="0"/>
          </a:p>
        </p:txBody>
      </p:sp>
      <p:sp>
        <p:nvSpPr>
          <p:cNvPr id="45" name="Content Placeholder 5"/>
          <p:cNvSpPr txBox="1">
            <a:spLocks/>
          </p:cNvSpPr>
          <p:nvPr/>
        </p:nvSpPr>
        <p:spPr>
          <a:xfrm>
            <a:off x="6406477" y="4567084"/>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1</a:t>
            </a:r>
            <a:endParaRPr lang="en-US" sz="2000" dirty="0"/>
          </a:p>
        </p:txBody>
      </p:sp>
      <p:sp>
        <p:nvSpPr>
          <p:cNvPr id="46" name="Content Placeholder 5"/>
          <p:cNvSpPr txBox="1">
            <a:spLocks/>
          </p:cNvSpPr>
          <p:nvPr/>
        </p:nvSpPr>
        <p:spPr>
          <a:xfrm>
            <a:off x="6406476" y="5045626"/>
            <a:ext cx="527721" cy="385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2000" dirty="0"/>
              <a:t>1</a:t>
            </a:r>
            <a:endParaRPr lang="en-US" sz="2000" dirty="0"/>
          </a:p>
        </p:txBody>
      </p:sp>
      <p:cxnSp>
        <p:nvCxnSpPr>
          <p:cNvPr id="48" name="Straight Connector 47"/>
          <p:cNvCxnSpPr/>
          <p:nvPr/>
        </p:nvCxnSpPr>
        <p:spPr>
          <a:xfrm>
            <a:off x="7915451" y="3259015"/>
            <a:ext cx="3564895"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Content Placeholder 5"/>
          <p:cNvSpPr txBox="1">
            <a:spLocks/>
          </p:cNvSpPr>
          <p:nvPr/>
        </p:nvSpPr>
        <p:spPr>
          <a:xfrm>
            <a:off x="7821266" y="3420955"/>
            <a:ext cx="5361334" cy="2217845"/>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100" dirty="0"/>
              <a:t>Carbon and Alloy Steel Line Pipe</a:t>
            </a:r>
          </a:p>
          <a:p>
            <a:pPr marL="0" indent="0">
              <a:spcBef>
                <a:spcPts val="0"/>
              </a:spcBef>
              <a:buNone/>
            </a:pPr>
            <a:r>
              <a:rPr lang="en-US" sz="1100" dirty="0"/>
              <a:t>Carbon Steel Welded Pipe</a:t>
            </a:r>
          </a:p>
          <a:p>
            <a:pPr marL="0" indent="0">
              <a:spcBef>
                <a:spcPts val="0"/>
              </a:spcBef>
              <a:buNone/>
            </a:pPr>
            <a:r>
              <a:rPr lang="en-US" sz="1100" dirty="0"/>
              <a:t>Cold-rolled Steel</a:t>
            </a:r>
          </a:p>
          <a:p>
            <a:pPr marL="0" indent="0">
              <a:spcBef>
                <a:spcPts val="0"/>
              </a:spcBef>
              <a:buNone/>
            </a:pPr>
            <a:r>
              <a:rPr lang="en-US" sz="1100" dirty="0"/>
              <a:t>Concrete Reinforcing Bar</a:t>
            </a:r>
          </a:p>
          <a:p>
            <a:pPr marL="0" indent="0">
              <a:spcBef>
                <a:spcPts val="0"/>
              </a:spcBef>
              <a:buNone/>
            </a:pPr>
            <a:r>
              <a:rPr lang="en-US" sz="1100" dirty="0"/>
              <a:t>Copper Pipe Fittings</a:t>
            </a:r>
          </a:p>
          <a:p>
            <a:pPr marL="0" indent="0">
              <a:spcBef>
                <a:spcPts val="0"/>
              </a:spcBef>
              <a:buNone/>
            </a:pPr>
            <a:r>
              <a:rPr lang="en-US" sz="1100" dirty="0"/>
              <a:t>Copper Tube</a:t>
            </a:r>
          </a:p>
          <a:p>
            <a:pPr marL="0" indent="0">
              <a:spcBef>
                <a:spcPts val="0"/>
              </a:spcBef>
              <a:buNone/>
            </a:pPr>
            <a:r>
              <a:rPr lang="en-US" sz="1100" dirty="0"/>
              <a:t>Fabricated Industrial Steel Components</a:t>
            </a:r>
          </a:p>
          <a:p>
            <a:pPr marL="0" indent="0">
              <a:spcBef>
                <a:spcPts val="0"/>
              </a:spcBef>
              <a:buNone/>
            </a:pPr>
            <a:r>
              <a:rPr lang="en-US" sz="1100" dirty="0"/>
              <a:t>Fasteners</a:t>
            </a:r>
          </a:p>
          <a:p>
            <a:pPr marL="0" indent="0">
              <a:spcBef>
                <a:spcPts val="0"/>
              </a:spcBef>
              <a:buNone/>
            </a:pPr>
            <a:r>
              <a:rPr lang="en-US" sz="1100" dirty="0"/>
              <a:t>Gypsum Board</a:t>
            </a:r>
          </a:p>
          <a:p>
            <a:pPr marL="0" indent="0">
              <a:spcBef>
                <a:spcPts val="0"/>
              </a:spcBef>
              <a:buNone/>
            </a:pPr>
            <a:r>
              <a:rPr lang="en-US" sz="1100" dirty="0"/>
              <a:t>Hollow Structural Sections</a:t>
            </a:r>
          </a:p>
          <a:p>
            <a:pPr marL="0" indent="0">
              <a:spcBef>
                <a:spcPts val="0"/>
              </a:spcBef>
              <a:buNone/>
            </a:pPr>
            <a:r>
              <a:rPr lang="en-US" sz="1100" dirty="0"/>
              <a:t>Large Line Pipe</a:t>
            </a:r>
          </a:p>
          <a:p>
            <a:pPr marL="0" indent="0">
              <a:spcBef>
                <a:spcPts val="0"/>
              </a:spcBef>
              <a:buNone/>
            </a:pPr>
            <a:r>
              <a:rPr lang="en-US" sz="1100" dirty="0"/>
              <a:t>Liquid Dielectric Transformers</a:t>
            </a:r>
          </a:p>
          <a:p>
            <a:pPr marL="0" indent="0">
              <a:spcBef>
                <a:spcPts val="0"/>
              </a:spcBef>
              <a:buNone/>
            </a:pPr>
            <a:r>
              <a:rPr lang="en-US" sz="1100" dirty="0"/>
              <a:t>Oil Country Tubular Goods </a:t>
            </a:r>
          </a:p>
          <a:p>
            <a:pPr marL="0" indent="0">
              <a:spcBef>
                <a:spcPts val="0"/>
              </a:spcBef>
              <a:buNone/>
            </a:pPr>
            <a:r>
              <a:rPr lang="en-US" sz="1100" dirty="0"/>
              <a:t>Piling Pipe</a:t>
            </a:r>
          </a:p>
          <a:p>
            <a:pPr marL="0" indent="0">
              <a:spcBef>
                <a:spcPts val="0"/>
              </a:spcBef>
              <a:buNone/>
            </a:pPr>
            <a:r>
              <a:rPr lang="en-US" sz="1100" dirty="0"/>
              <a:t>Pup Joints</a:t>
            </a:r>
          </a:p>
          <a:p>
            <a:pPr marL="0" indent="0">
              <a:spcBef>
                <a:spcPts val="0"/>
              </a:spcBef>
              <a:buNone/>
            </a:pPr>
            <a:r>
              <a:rPr lang="en-US" sz="1100" dirty="0"/>
              <a:t>Seamless Casing</a:t>
            </a:r>
          </a:p>
          <a:p>
            <a:pPr marL="0" indent="0">
              <a:spcBef>
                <a:spcPts val="0"/>
              </a:spcBef>
              <a:buNone/>
            </a:pPr>
            <a:r>
              <a:rPr lang="en-US" sz="1100" dirty="0"/>
              <a:t>Silicon Metal</a:t>
            </a:r>
          </a:p>
          <a:p>
            <a:pPr marL="0" indent="0">
              <a:spcBef>
                <a:spcPts val="0"/>
              </a:spcBef>
              <a:buNone/>
            </a:pPr>
            <a:r>
              <a:rPr lang="en-US" sz="1100" dirty="0"/>
              <a:t>Steel Grating</a:t>
            </a:r>
          </a:p>
          <a:p>
            <a:pPr marL="0" indent="0">
              <a:spcBef>
                <a:spcPts val="0"/>
              </a:spcBef>
              <a:buNone/>
            </a:pPr>
            <a:r>
              <a:rPr lang="en-US" sz="1100" dirty="0"/>
              <a:t>Steel Plate </a:t>
            </a:r>
          </a:p>
          <a:p>
            <a:pPr marL="0" indent="0">
              <a:spcBef>
                <a:spcPts val="0"/>
              </a:spcBef>
              <a:buNone/>
            </a:pPr>
            <a:r>
              <a:rPr lang="en-US" sz="1100" dirty="0"/>
              <a:t>Sucker Rods</a:t>
            </a:r>
          </a:p>
        </p:txBody>
      </p:sp>
      <p:grpSp>
        <p:nvGrpSpPr>
          <p:cNvPr id="51" name="Group 50"/>
          <p:cNvGrpSpPr/>
          <p:nvPr/>
        </p:nvGrpSpPr>
        <p:grpSpPr>
          <a:xfrm>
            <a:off x="-51968" y="4760042"/>
            <a:ext cx="3097492" cy="1492477"/>
            <a:chOff x="4551009" y="2057399"/>
            <a:chExt cx="3097492" cy="1492477"/>
          </a:xfrm>
        </p:grpSpPr>
        <p:sp>
          <p:nvSpPr>
            <p:cNvPr id="52" name="Content Placeholder 5"/>
            <p:cNvSpPr txBox="1">
              <a:spLocks/>
            </p:cNvSpPr>
            <p:nvPr/>
          </p:nvSpPr>
          <p:spPr>
            <a:xfrm>
              <a:off x="5438701" y="2865065"/>
              <a:ext cx="2209800" cy="684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Tx/>
                <a:buNone/>
              </a:pPr>
              <a:r>
                <a:rPr lang="en-CA" sz="1600" dirty="0"/>
                <a:t>Subsidy</a:t>
              </a:r>
              <a:endParaRPr lang="en-US" sz="1600" dirty="0"/>
            </a:p>
          </p:txBody>
        </p:sp>
        <p:sp>
          <p:nvSpPr>
            <p:cNvPr id="53" name="Content Placeholder 5"/>
            <p:cNvSpPr txBox="1">
              <a:spLocks/>
            </p:cNvSpPr>
            <p:nvPr/>
          </p:nvSpPr>
          <p:spPr>
            <a:xfrm>
              <a:off x="4551009" y="2057399"/>
              <a:ext cx="2548250" cy="8382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SzPct val="80000"/>
                <a:buFontTx/>
                <a:buBlip>
                  <a:blip r:embed="rId3"/>
                </a:buBlip>
                <a:defRPr sz="24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SzPct val="80000"/>
                <a:buFontTx/>
                <a:buBlip>
                  <a:blip r:embed="rId3"/>
                </a:buBlip>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SzPct val="80000"/>
                <a:buFontTx/>
                <a:buBlip>
                  <a:blip r:embed="rId3"/>
                </a:buBlip>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SzPct val="80000"/>
                <a:buFontTx/>
                <a:buBlip>
                  <a:blip r:embed="rId3"/>
                </a:buBlip>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Tx/>
                <a:buNone/>
              </a:pPr>
              <a:r>
                <a:rPr lang="en-US" sz="6600" b="1" dirty="0">
                  <a:solidFill>
                    <a:srgbClr val="2DAF88"/>
                  </a:solidFill>
                </a:rPr>
                <a:t>6</a:t>
              </a:r>
            </a:p>
          </p:txBody>
        </p:sp>
      </p:grpSp>
    </p:spTree>
    <p:extLst>
      <p:ext uri="{BB962C8B-B14F-4D97-AF65-F5344CB8AC3E}">
        <p14:creationId xmlns:p14="http://schemas.microsoft.com/office/powerpoint/2010/main" val="3942080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Current SIMA Measures in Force </a:t>
            </a:r>
            <a:endParaRPr lang="en-US" dirty="0"/>
          </a:p>
        </p:txBody>
      </p:sp>
      <p:sp>
        <p:nvSpPr>
          <p:cNvPr id="4" name="Content Placeholder 3"/>
          <p:cNvSpPr>
            <a:spLocks noGrp="1"/>
          </p:cNvSpPr>
          <p:nvPr>
            <p:ph sz="half" idx="1"/>
          </p:nvPr>
        </p:nvSpPr>
        <p:spPr/>
        <p:txBody>
          <a:bodyPr>
            <a:normAutofit fontScale="92500" lnSpcReduction="20000"/>
          </a:bodyPr>
          <a:lstStyle/>
          <a:p>
            <a:pPr lvl="0"/>
            <a:r>
              <a:rPr lang="en-US" dirty="0" smtClean="0"/>
              <a:t>The majority of current SIMA Measures are imposed on products related to engineering, construction and procurement. </a:t>
            </a:r>
          </a:p>
          <a:p>
            <a:pPr lvl="0"/>
            <a:r>
              <a:rPr lang="en-US" dirty="0" smtClean="0"/>
              <a:t>Dumping </a:t>
            </a:r>
            <a:r>
              <a:rPr lang="en-US" dirty="0"/>
              <a:t>only: </a:t>
            </a:r>
            <a:r>
              <a:rPr lang="en-US" dirty="0" smtClean="0"/>
              <a:t>87 (China – 24; Korea – 9; Turkey, U.S. and Chinese Taipei each 4)</a:t>
            </a:r>
          </a:p>
          <a:p>
            <a:r>
              <a:rPr lang="en-US" dirty="0"/>
              <a:t>Countervailing only: 26 (China – 20; India – 3; EU – 1; Oman – 1 and Pakistan – 1</a:t>
            </a:r>
            <a:r>
              <a:rPr lang="en-US" dirty="0" smtClean="0"/>
              <a:t>)</a:t>
            </a:r>
            <a:endParaRPr lang="en-US" dirty="0"/>
          </a:p>
          <a:p>
            <a:pPr lvl="0"/>
            <a:r>
              <a:rPr lang="en-US" dirty="0"/>
              <a:t>Dumping &amp; countervailing together: 23</a:t>
            </a:r>
          </a:p>
          <a:p>
            <a:pPr lvl="0"/>
            <a:r>
              <a:rPr lang="en-US" dirty="0"/>
              <a:t>Subsidy/subsidizing: </a:t>
            </a:r>
            <a:r>
              <a:rPr lang="en-US" dirty="0" smtClean="0"/>
              <a:t>6</a:t>
            </a:r>
          </a:p>
          <a:p>
            <a:pPr lvl="0"/>
            <a:r>
              <a:rPr lang="en-US" dirty="0" smtClean="0"/>
              <a:t>Total cases: 119</a:t>
            </a:r>
          </a:p>
          <a:p>
            <a:pPr marL="0" indent="0">
              <a:buNone/>
            </a:pPr>
            <a:endParaRPr lang="en-US" dirty="0" smtClean="0"/>
          </a:p>
          <a:p>
            <a:pPr marL="0" indent="0" algn="r">
              <a:buNone/>
            </a:pPr>
            <a:r>
              <a:rPr lang="en-US" dirty="0" smtClean="0">
                <a:hlinkClick r:id="rId3"/>
              </a:rPr>
              <a:t>Source: Canada Border Services Agency, “Measures in Force”: https</a:t>
            </a:r>
            <a:r>
              <a:rPr lang="en-US" dirty="0">
                <a:hlinkClick r:id="rId3"/>
              </a:rPr>
              <a:t>://</a:t>
            </a:r>
            <a:r>
              <a:rPr lang="en-US" dirty="0" smtClean="0">
                <a:hlinkClick r:id="rId3"/>
              </a:rPr>
              <a:t>www.cbsa-asfc.gc.ca/sima-lmsi/mif-mev-eng.html</a:t>
            </a:r>
            <a:r>
              <a:rPr lang="en-US" dirty="0" smtClean="0"/>
              <a:t> </a:t>
            </a:r>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23</a:t>
            </a:fld>
            <a:endParaRPr lang="en-US" dirty="0"/>
          </a:p>
        </p:txBody>
      </p:sp>
    </p:spTree>
    <p:extLst>
      <p:ext uri="{BB962C8B-B14F-4D97-AF65-F5344CB8AC3E}">
        <p14:creationId xmlns:p14="http://schemas.microsoft.com/office/powerpoint/2010/main" val="2366402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Current SIMA Measures in Force </a:t>
            </a:r>
            <a:endParaRPr lang="en-US" dirty="0"/>
          </a:p>
        </p:txBody>
      </p:sp>
      <p:sp>
        <p:nvSpPr>
          <p:cNvPr id="4" name="Content Placeholder 3"/>
          <p:cNvSpPr>
            <a:spLocks noGrp="1"/>
          </p:cNvSpPr>
          <p:nvPr>
            <p:ph sz="half" idx="1"/>
          </p:nvPr>
        </p:nvSpPr>
        <p:spPr/>
        <p:txBody>
          <a:bodyPr/>
          <a:lstStyle/>
          <a:p>
            <a:r>
              <a:rPr lang="en-US" b="1" dirty="0"/>
              <a:t>Carbon and Alloy Steel Line Pipe: </a:t>
            </a:r>
            <a:r>
              <a:rPr lang="en-US" dirty="0"/>
              <a:t>Dumping &amp; Countervailing (China)</a:t>
            </a:r>
            <a:endParaRPr lang="en-US" b="1" dirty="0"/>
          </a:p>
          <a:p>
            <a:r>
              <a:rPr lang="en-US" b="1" dirty="0"/>
              <a:t>Carbon and Alloy Steel Line Pipe 2: </a:t>
            </a:r>
            <a:r>
              <a:rPr lang="en-US" dirty="0"/>
              <a:t>Dumping (Republic of Korea)</a:t>
            </a:r>
            <a:endParaRPr lang="en-US" b="1" dirty="0"/>
          </a:p>
          <a:p>
            <a:r>
              <a:rPr lang="en-US" b="1" dirty="0"/>
              <a:t>Carbon Steel Welded Pipe (CSWP 1): </a:t>
            </a:r>
            <a:r>
              <a:rPr lang="en-US" dirty="0"/>
              <a:t>Dumping &amp; Countervailing (China)</a:t>
            </a:r>
            <a:endParaRPr lang="en-US" b="1" dirty="0"/>
          </a:p>
          <a:p>
            <a:r>
              <a:rPr lang="en-US" b="1" dirty="0"/>
              <a:t>Carbon Steel Welded Pipe 2 (CSWP 2): </a:t>
            </a:r>
            <a:r>
              <a:rPr lang="en-US" dirty="0"/>
              <a:t>Dumping (Chinese Taipei, India, Oman, Republic of Korea, Thailand and United Arab Emirates); Countervailing (India)</a:t>
            </a:r>
            <a:endParaRPr lang="en-US" b="1" dirty="0"/>
          </a:p>
          <a:p>
            <a:r>
              <a:rPr lang="en-US" b="1" dirty="0"/>
              <a:t>Carbon Steel Welded Pipe 3 (CSWP 3): </a:t>
            </a:r>
            <a:r>
              <a:rPr lang="en-US" dirty="0"/>
              <a:t>Dumping (Pakistan, Philippines, Turkey, Vietnam)</a:t>
            </a:r>
            <a:endParaRPr lang="en-US" b="1" dirty="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24</a:t>
            </a:fld>
            <a:endParaRPr lang="en-US" dirty="0"/>
          </a:p>
        </p:txBody>
      </p:sp>
    </p:spTree>
    <p:extLst>
      <p:ext uri="{BB962C8B-B14F-4D97-AF65-F5344CB8AC3E}">
        <p14:creationId xmlns:p14="http://schemas.microsoft.com/office/powerpoint/2010/main" val="105728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Current SIMA Measures in </a:t>
            </a:r>
            <a:r>
              <a:rPr lang="en-US" dirty="0" smtClean="0">
                <a:effectLst>
                  <a:outerShdw blurRad="38100" dist="38100" dir="2700000" algn="tl">
                    <a:srgbClr val="000000">
                      <a:alpha val="43137"/>
                    </a:srgbClr>
                  </a:outerShdw>
                </a:effectLst>
              </a:rPr>
              <a:t>Force (Cont’d) </a:t>
            </a:r>
            <a:endParaRPr lang="en-US" dirty="0"/>
          </a:p>
        </p:txBody>
      </p:sp>
      <p:sp>
        <p:nvSpPr>
          <p:cNvPr id="4" name="Content Placeholder 3"/>
          <p:cNvSpPr>
            <a:spLocks noGrp="1"/>
          </p:cNvSpPr>
          <p:nvPr>
            <p:ph sz="half" idx="1"/>
          </p:nvPr>
        </p:nvSpPr>
        <p:spPr/>
        <p:txBody>
          <a:bodyPr/>
          <a:lstStyle/>
          <a:p>
            <a:r>
              <a:rPr lang="en-US" b="1" dirty="0"/>
              <a:t>Cold-rolled Steel: </a:t>
            </a:r>
            <a:r>
              <a:rPr lang="en-US" dirty="0"/>
              <a:t>Dumping and Subsidy (China, South Korea, Vietnam)</a:t>
            </a:r>
            <a:endParaRPr lang="en-US" b="1" dirty="0"/>
          </a:p>
          <a:p>
            <a:r>
              <a:rPr lang="en-US" b="1" dirty="0"/>
              <a:t>Concrete Reinforcing Bar: </a:t>
            </a:r>
            <a:r>
              <a:rPr lang="en-US" dirty="0"/>
              <a:t>Dumping (China, Republic of Korea, Turkey); Countervailing (China)</a:t>
            </a:r>
            <a:endParaRPr lang="en-US" b="1" dirty="0"/>
          </a:p>
          <a:p>
            <a:r>
              <a:rPr lang="en-US" b="1" dirty="0"/>
              <a:t>Concrete Reinforcing Bar 2: </a:t>
            </a:r>
            <a:r>
              <a:rPr lang="en-US" dirty="0"/>
              <a:t>Dumping (Belarus, Chinese Taipei, Hong Kong, Japan, Portugal and Spain)</a:t>
            </a:r>
            <a:endParaRPr lang="en-US" b="1" dirty="0"/>
          </a:p>
          <a:p>
            <a:r>
              <a:rPr lang="en-US" b="1" dirty="0"/>
              <a:t>Copper Pipe Fittings:</a:t>
            </a:r>
            <a:r>
              <a:rPr lang="en-US" dirty="0"/>
              <a:t> Dumping (China, Republic of Korea and United States); Countervailing (China)</a:t>
            </a:r>
            <a:endParaRPr lang="en-US" b="1" dirty="0"/>
          </a:p>
          <a:p>
            <a:r>
              <a:rPr lang="en-US" b="1" dirty="0"/>
              <a:t>Copper Pipe Fittings 2:</a:t>
            </a:r>
            <a:r>
              <a:rPr lang="en-US" dirty="0"/>
              <a:t> Dumping and Subsidizing (Vietnam)</a:t>
            </a:r>
            <a:endParaRPr lang="en-US" b="1" dirty="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25</a:t>
            </a:fld>
            <a:endParaRPr lang="en-US" dirty="0"/>
          </a:p>
        </p:txBody>
      </p:sp>
    </p:spTree>
    <p:extLst>
      <p:ext uri="{BB962C8B-B14F-4D97-AF65-F5344CB8AC3E}">
        <p14:creationId xmlns:p14="http://schemas.microsoft.com/office/powerpoint/2010/main" val="1559489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Current SIMA Measures in Force (Cont’d)</a:t>
            </a:r>
            <a:endParaRPr lang="en-US" dirty="0"/>
          </a:p>
        </p:txBody>
      </p:sp>
      <p:sp>
        <p:nvSpPr>
          <p:cNvPr id="4" name="Content Placeholder 3"/>
          <p:cNvSpPr>
            <a:spLocks noGrp="1"/>
          </p:cNvSpPr>
          <p:nvPr>
            <p:ph sz="half" idx="1"/>
          </p:nvPr>
        </p:nvSpPr>
        <p:spPr/>
        <p:txBody>
          <a:bodyPr/>
          <a:lstStyle/>
          <a:p>
            <a:r>
              <a:rPr lang="en-US" b="1" dirty="0"/>
              <a:t>Copper Tube:</a:t>
            </a:r>
            <a:r>
              <a:rPr lang="en-US" dirty="0"/>
              <a:t> Dumping (Brazil, China, Greece, Mexico and Republic of Korea); Countervailing (China)</a:t>
            </a:r>
            <a:endParaRPr lang="en-US" b="1" dirty="0"/>
          </a:p>
          <a:p>
            <a:r>
              <a:rPr lang="en-US" b="1" dirty="0" smtClean="0"/>
              <a:t>Fabricated </a:t>
            </a:r>
            <a:r>
              <a:rPr lang="en-US" b="1" dirty="0"/>
              <a:t>Industrial Steel Components: </a:t>
            </a:r>
            <a:r>
              <a:rPr lang="en-US" dirty="0"/>
              <a:t>Dumping (China, Korea and Spain) &amp; Countervailing (China)</a:t>
            </a:r>
            <a:endParaRPr lang="en-US" b="1" dirty="0"/>
          </a:p>
          <a:p>
            <a:r>
              <a:rPr lang="en-US" b="1" dirty="0"/>
              <a:t>Fasteners:</a:t>
            </a:r>
            <a:r>
              <a:rPr lang="en-US" dirty="0"/>
              <a:t> Dumping (China and Chinese Taipei); Countervailing (China)</a:t>
            </a:r>
            <a:endParaRPr lang="en-US" b="1" dirty="0"/>
          </a:p>
          <a:p>
            <a:r>
              <a:rPr lang="en-US" b="1" dirty="0"/>
              <a:t>Flat Hot-Rolled Carbon and Alloy Steel Sheet and Strips:</a:t>
            </a:r>
            <a:r>
              <a:rPr lang="en-US" dirty="0"/>
              <a:t> Dumping (Brazil, China and Ukraine); Countervailing (India)</a:t>
            </a:r>
            <a:endParaRPr lang="en-US" b="1" dirty="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26</a:t>
            </a:fld>
            <a:endParaRPr lang="en-US" dirty="0"/>
          </a:p>
        </p:txBody>
      </p:sp>
    </p:spTree>
    <p:extLst>
      <p:ext uri="{BB962C8B-B14F-4D97-AF65-F5344CB8AC3E}">
        <p14:creationId xmlns:p14="http://schemas.microsoft.com/office/powerpoint/2010/main" val="167915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Current SIMA Measures in Force (Cont’d)</a:t>
            </a:r>
            <a:endParaRPr lang="en-US" dirty="0"/>
          </a:p>
        </p:txBody>
      </p:sp>
      <p:sp>
        <p:nvSpPr>
          <p:cNvPr id="4" name="Content Placeholder 3"/>
          <p:cNvSpPr>
            <a:spLocks noGrp="1"/>
          </p:cNvSpPr>
          <p:nvPr>
            <p:ph sz="half" idx="1"/>
          </p:nvPr>
        </p:nvSpPr>
        <p:spPr/>
        <p:txBody>
          <a:bodyPr>
            <a:normAutofit lnSpcReduction="10000"/>
          </a:bodyPr>
          <a:lstStyle/>
          <a:p>
            <a:r>
              <a:rPr lang="en-US" b="1" dirty="0"/>
              <a:t>Gypsum Board:</a:t>
            </a:r>
            <a:r>
              <a:rPr lang="en-US" dirty="0"/>
              <a:t> Dumping (United States of America)</a:t>
            </a:r>
            <a:endParaRPr lang="en-US" b="1" dirty="0"/>
          </a:p>
          <a:p>
            <a:r>
              <a:rPr lang="en-US" b="1" dirty="0"/>
              <a:t>Hollow Structural Sections:</a:t>
            </a:r>
            <a:r>
              <a:rPr lang="en-US" dirty="0"/>
              <a:t> Dumping (Republic of Korea and Turkey)</a:t>
            </a:r>
            <a:endParaRPr lang="en-US" b="1" dirty="0"/>
          </a:p>
          <a:p>
            <a:r>
              <a:rPr lang="en-US" b="1" dirty="0"/>
              <a:t>Large Line Pipe: </a:t>
            </a:r>
            <a:r>
              <a:rPr lang="en-US" dirty="0"/>
              <a:t>Dumping (China and Japan) &amp; Countervailing (China)</a:t>
            </a:r>
            <a:endParaRPr lang="en-US" b="1" dirty="0"/>
          </a:p>
          <a:p>
            <a:r>
              <a:rPr lang="en-US" b="1" dirty="0"/>
              <a:t>Liquid Dielectric Transformers: </a:t>
            </a:r>
            <a:r>
              <a:rPr lang="en-US" dirty="0"/>
              <a:t>Dumping (Republic of Korea)</a:t>
            </a:r>
            <a:endParaRPr lang="en-US" b="1" dirty="0"/>
          </a:p>
          <a:p>
            <a:r>
              <a:rPr lang="en-US" b="1" dirty="0"/>
              <a:t>Oil Country Tubular Goods (OCTG 1): </a:t>
            </a:r>
            <a:r>
              <a:rPr lang="en-US" dirty="0"/>
              <a:t>Dumping &amp; Countervailing (China)</a:t>
            </a:r>
            <a:endParaRPr lang="en-US" b="1" dirty="0"/>
          </a:p>
          <a:p>
            <a:r>
              <a:rPr lang="en-US" b="1" dirty="0"/>
              <a:t>Oil Country Tubular Goods 2 (OCTG 2): </a:t>
            </a:r>
            <a:r>
              <a:rPr lang="en-US" dirty="0"/>
              <a:t>Dumping (Chinese Taipei, India, Indonesia, Philippines, Republic of Korea, Thailand, Turkey, Ukraine and </a:t>
            </a:r>
            <a:r>
              <a:rPr lang="en-US" dirty="0" smtClean="0"/>
              <a:t>Vietnam</a:t>
            </a:r>
          </a:p>
          <a:p>
            <a:endParaRPr lang="en-US" b="1"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27</a:t>
            </a:fld>
            <a:endParaRPr lang="en-US" dirty="0"/>
          </a:p>
        </p:txBody>
      </p:sp>
    </p:spTree>
    <p:extLst>
      <p:ext uri="{BB962C8B-B14F-4D97-AF65-F5344CB8AC3E}">
        <p14:creationId xmlns:p14="http://schemas.microsoft.com/office/powerpoint/2010/main" val="3650136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Current SIMA Measures in Force (Cont’d)</a:t>
            </a:r>
            <a:endParaRPr lang="en-US" dirty="0"/>
          </a:p>
        </p:txBody>
      </p:sp>
      <p:sp>
        <p:nvSpPr>
          <p:cNvPr id="4" name="Content Placeholder 3"/>
          <p:cNvSpPr>
            <a:spLocks noGrp="1"/>
          </p:cNvSpPr>
          <p:nvPr>
            <p:ph sz="half" idx="1"/>
          </p:nvPr>
        </p:nvSpPr>
        <p:spPr/>
        <p:txBody>
          <a:bodyPr>
            <a:normAutofit fontScale="92500" lnSpcReduction="20000"/>
          </a:bodyPr>
          <a:lstStyle/>
          <a:p>
            <a:r>
              <a:rPr lang="en-US" b="1" dirty="0"/>
              <a:t>Piling Pipe: </a:t>
            </a:r>
            <a:r>
              <a:rPr lang="en-US" dirty="0"/>
              <a:t>Dumping &amp; Countervailing (China)</a:t>
            </a:r>
            <a:endParaRPr lang="en-US" b="1" dirty="0"/>
          </a:p>
          <a:p>
            <a:r>
              <a:rPr lang="en-US" b="1" dirty="0"/>
              <a:t>Pup Joints:</a:t>
            </a:r>
            <a:r>
              <a:rPr lang="en-US" dirty="0"/>
              <a:t> Dumping &amp; Countervailing (China)</a:t>
            </a:r>
            <a:endParaRPr lang="en-US" b="1" dirty="0"/>
          </a:p>
          <a:p>
            <a:r>
              <a:rPr lang="en-US" b="1" dirty="0"/>
              <a:t>Seamless Casing:</a:t>
            </a:r>
            <a:r>
              <a:rPr lang="en-US" dirty="0"/>
              <a:t> Dumping &amp; Countervailing (China)</a:t>
            </a:r>
            <a:endParaRPr lang="en-US" b="1" dirty="0"/>
          </a:p>
          <a:p>
            <a:r>
              <a:rPr lang="en-US" b="1" dirty="0"/>
              <a:t>Silicon Metal: </a:t>
            </a:r>
            <a:r>
              <a:rPr lang="en-US" dirty="0"/>
              <a:t>Dumping &amp; Countervailing (China</a:t>
            </a:r>
            <a:r>
              <a:rPr lang="en-US" dirty="0" smtClean="0"/>
              <a:t>)</a:t>
            </a:r>
          </a:p>
          <a:p>
            <a:r>
              <a:rPr lang="en-US" b="1" dirty="0"/>
              <a:t>Steel Grating: </a:t>
            </a:r>
            <a:r>
              <a:rPr lang="en-US" dirty="0"/>
              <a:t>Dumping &amp; Countervailing (China)</a:t>
            </a:r>
            <a:endParaRPr lang="en-US" b="1" dirty="0"/>
          </a:p>
          <a:p>
            <a:r>
              <a:rPr lang="en-US" b="1" dirty="0"/>
              <a:t>Steel Plate 3: </a:t>
            </a:r>
            <a:r>
              <a:rPr lang="en-US" dirty="0"/>
              <a:t>Dumping (China)</a:t>
            </a:r>
            <a:endParaRPr lang="en-US" b="1" dirty="0"/>
          </a:p>
          <a:p>
            <a:r>
              <a:rPr lang="en-US" b="1" dirty="0"/>
              <a:t>Steel Plate 5: </a:t>
            </a:r>
            <a:r>
              <a:rPr lang="en-US" dirty="0"/>
              <a:t>Dumping (Bulgaria, Czech Republic and Romania)</a:t>
            </a:r>
            <a:endParaRPr lang="en-US" b="1" dirty="0"/>
          </a:p>
          <a:p>
            <a:r>
              <a:rPr lang="en-US" b="1" dirty="0"/>
              <a:t>Steel Plate 6: </a:t>
            </a:r>
            <a:r>
              <a:rPr lang="en-US" dirty="0"/>
              <a:t>Dumping (Ukraine)</a:t>
            </a:r>
            <a:endParaRPr lang="en-US" b="1" dirty="0"/>
          </a:p>
          <a:p>
            <a:r>
              <a:rPr lang="en-US" b="1" dirty="0"/>
              <a:t>Steel Plate 7: </a:t>
            </a:r>
            <a:r>
              <a:rPr lang="en-US" dirty="0"/>
              <a:t>Dumping (Brazil, Denmark, Indonesia, Italy, Japan and the Republic of Korea</a:t>
            </a:r>
            <a:r>
              <a:rPr lang="en-US" dirty="0" smtClean="0"/>
              <a:t>)</a:t>
            </a:r>
            <a:r>
              <a:rPr lang="en-US" b="1" dirty="0"/>
              <a:t> </a:t>
            </a:r>
            <a:endParaRPr lang="en-US" b="1" dirty="0" smtClean="0"/>
          </a:p>
          <a:p>
            <a:r>
              <a:rPr lang="en-US" b="1" dirty="0" smtClean="0"/>
              <a:t>Sucker </a:t>
            </a:r>
            <a:r>
              <a:rPr lang="en-US" b="1" dirty="0"/>
              <a:t>Rods: </a:t>
            </a:r>
            <a:r>
              <a:rPr lang="en-US" dirty="0"/>
              <a:t>Dumping and Subsidy (China)</a:t>
            </a:r>
            <a:endParaRPr lang="en-US" b="1" dirty="0"/>
          </a:p>
          <a:p>
            <a:endParaRPr lang="en-US" b="1" dirty="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28</a:t>
            </a:fld>
            <a:endParaRPr lang="en-US" dirty="0"/>
          </a:p>
        </p:txBody>
      </p:sp>
    </p:spTree>
    <p:extLst>
      <p:ext uri="{BB962C8B-B14F-4D97-AF65-F5344CB8AC3E}">
        <p14:creationId xmlns:p14="http://schemas.microsoft.com/office/powerpoint/2010/main" val="1475482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B821-648B-44F2-885C-DDF608A26383}"/>
              </a:ext>
            </a:extLst>
          </p:cNvPr>
          <p:cNvSpPr>
            <a:spLocks noGrp="1"/>
          </p:cNvSpPr>
          <p:nvPr>
            <p:ph type="title"/>
          </p:nvPr>
        </p:nvSpPr>
        <p:spPr/>
        <p:txBody>
          <a:bodyPr/>
          <a:lstStyle/>
          <a:p>
            <a:r>
              <a:rPr lang="en-CA" dirty="0">
                <a:effectLst>
                  <a:outerShdw blurRad="38100" dist="38100" dir="2700000" algn="tl">
                    <a:srgbClr val="000000">
                      <a:alpha val="43137"/>
                    </a:srgbClr>
                  </a:outerShdw>
                </a:effectLst>
              </a:rPr>
              <a:t>Normal Value Reviews and prospective AD liability </a:t>
            </a:r>
          </a:p>
        </p:txBody>
      </p:sp>
      <p:sp>
        <p:nvSpPr>
          <p:cNvPr id="3" name="Content Placeholder 2">
            <a:extLst>
              <a:ext uri="{FF2B5EF4-FFF2-40B4-BE49-F238E27FC236}">
                <a16:creationId xmlns:a16="http://schemas.microsoft.com/office/drawing/2014/main" id="{1C59DDDF-FB10-4DD5-92D2-694C086A9BF7}"/>
              </a:ext>
            </a:extLst>
          </p:cNvPr>
          <p:cNvSpPr>
            <a:spLocks noGrp="1"/>
          </p:cNvSpPr>
          <p:nvPr>
            <p:ph sz="half" idx="1"/>
          </p:nvPr>
        </p:nvSpPr>
        <p:spPr/>
        <p:txBody>
          <a:bodyPr>
            <a:normAutofit fontScale="85000" lnSpcReduction="20000"/>
          </a:bodyPr>
          <a:lstStyle/>
          <a:p>
            <a:r>
              <a:rPr lang="en-CA" dirty="0"/>
              <a:t>Under Canada’s prospective regime, AD rates (fixed normal values and/or the “all others rate”) are set at the original investigation</a:t>
            </a:r>
          </a:p>
          <a:p>
            <a:pPr lvl="1"/>
            <a:endParaRPr lang="en-CA" dirty="0"/>
          </a:p>
          <a:p>
            <a:pPr lvl="1"/>
            <a:r>
              <a:rPr lang="en-CA" dirty="0"/>
              <a:t>Exporters are directed to notify the CBSA of “significant changes” to their costs/domestic selling prices</a:t>
            </a:r>
          </a:p>
          <a:p>
            <a:endParaRPr lang="en-CA" dirty="0"/>
          </a:p>
          <a:p>
            <a:r>
              <a:rPr lang="en-CA" dirty="0"/>
              <a:t>The AD rates are periodically updated through “re-investigations”, which result in new fixed normal values/all others rate applied from the conclusion of the re-investigation</a:t>
            </a:r>
          </a:p>
          <a:p>
            <a:pPr lvl="1"/>
            <a:endParaRPr lang="en-CA" dirty="0"/>
          </a:p>
          <a:p>
            <a:pPr lvl="1"/>
            <a:r>
              <a:rPr lang="en-CA" dirty="0"/>
              <a:t>The CBSA does not apply the re-investigation results to past imports unless the exporter failed to notify the CBSA of a “significant change”</a:t>
            </a:r>
          </a:p>
          <a:p>
            <a:endParaRPr lang="en-CA" dirty="0"/>
          </a:p>
          <a:p>
            <a:pPr lvl="1"/>
            <a:r>
              <a:rPr lang="en-CA" dirty="0"/>
              <a:t>Re-investigations are open to all exporters from the named country, even though that elected not to participate</a:t>
            </a:r>
          </a:p>
          <a:p>
            <a:endParaRPr lang="en-CA" dirty="0"/>
          </a:p>
          <a:p>
            <a:endParaRPr lang="en-CA" dirty="0"/>
          </a:p>
        </p:txBody>
      </p:sp>
      <p:sp>
        <p:nvSpPr>
          <p:cNvPr id="4" name="Slide Number Placeholder 3">
            <a:extLst>
              <a:ext uri="{FF2B5EF4-FFF2-40B4-BE49-F238E27FC236}">
                <a16:creationId xmlns:a16="http://schemas.microsoft.com/office/drawing/2014/main" id="{5B8138B5-155F-4E6E-B815-D7F220DFDD09}"/>
              </a:ext>
            </a:extLst>
          </p:cNvPr>
          <p:cNvSpPr>
            <a:spLocks noGrp="1"/>
          </p:cNvSpPr>
          <p:nvPr>
            <p:ph type="sldNum" sz="quarter" idx="18"/>
          </p:nvPr>
        </p:nvSpPr>
        <p:spPr/>
        <p:txBody>
          <a:bodyPr/>
          <a:lstStyle/>
          <a:p>
            <a:fld id="{8E22A6E6-357A-204A-8141-87424A8157F6}" type="slidenum">
              <a:rPr lang="en-US" smtClean="0"/>
              <a:t>29</a:t>
            </a:fld>
            <a:endParaRPr lang="en-US"/>
          </a:p>
        </p:txBody>
      </p:sp>
    </p:spTree>
    <p:extLst>
      <p:ext uri="{BB962C8B-B14F-4D97-AF65-F5344CB8AC3E}">
        <p14:creationId xmlns:p14="http://schemas.microsoft.com/office/powerpoint/2010/main" val="2001553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4"/>
          </p:nvPr>
        </p:nvSpPr>
        <p:spPr>
          <a:xfrm>
            <a:off x="2362200" y="1600200"/>
            <a:ext cx="8382000" cy="3962400"/>
          </a:xfrm>
        </p:spPr>
        <p:txBody>
          <a:bodyPr>
            <a:normAutofit fontScale="92500" lnSpcReduction="20000"/>
          </a:bodyPr>
          <a:lstStyle/>
          <a:p>
            <a:pPr marL="457200" indent="-457200">
              <a:lnSpc>
                <a:spcPct val="150000"/>
              </a:lnSpc>
              <a:buClr>
                <a:srgbClr val="003F40"/>
              </a:buClr>
              <a:buFont typeface="+mj-lt"/>
              <a:buAutoNum type="arabicPeriod"/>
            </a:pPr>
            <a:r>
              <a:rPr lang="en-US" sz="1900" i="0" dirty="0" smtClean="0">
                <a:solidFill>
                  <a:srgbClr val="1D2529"/>
                </a:solidFill>
              </a:rPr>
              <a:t>Impairment of National </a:t>
            </a:r>
            <a:r>
              <a:rPr lang="en-US" sz="1900" i="0" dirty="0">
                <a:solidFill>
                  <a:srgbClr val="1D2529"/>
                </a:solidFill>
              </a:rPr>
              <a:t>S</a:t>
            </a:r>
            <a:r>
              <a:rPr lang="en-US" sz="1900" i="0" dirty="0" smtClean="0">
                <a:solidFill>
                  <a:srgbClr val="1D2529"/>
                </a:solidFill>
              </a:rPr>
              <a:t>ecurity (U.S. Section 232) </a:t>
            </a:r>
            <a:r>
              <a:rPr lang="en-US" sz="1900" i="0" dirty="0">
                <a:solidFill>
                  <a:srgbClr val="1D2529"/>
                </a:solidFill>
              </a:rPr>
              <a:t>Tariffs and </a:t>
            </a:r>
            <a:r>
              <a:rPr lang="en-US" sz="1900" i="0" dirty="0" smtClean="0">
                <a:solidFill>
                  <a:srgbClr val="1D2529"/>
                </a:solidFill>
              </a:rPr>
              <a:t>Canadian  Countermeasure Surtaxes</a:t>
            </a:r>
          </a:p>
          <a:p>
            <a:pPr marL="457200" indent="-457200">
              <a:lnSpc>
                <a:spcPct val="150000"/>
              </a:lnSpc>
              <a:buClr>
                <a:srgbClr val="003F40"/>
              </a:buClr>
              <a:buFont typeface="+mj-lt"/>
              <a:buAutoNum type="arabicPeriod"/>
            </a:pPr>
            <a:r>
              <a:rPr lang="en-US" sz="1900" i="0" dirty="0">
                <a:solidFill>
                  <a:srgbClr val="1D2529"/>
                </a:solidFill>
              </a:rPr>
              <a:t>Steel </a:t>
            </a:r>
            <a:r>
              <a:rPr lang="en-US" sz="1900" i="0" dirty="0" smtClean="0">
                <a:solidFill>
                  <a:srgbClr val="1D2529"/>
                </a:solidFill>
              </a:rPr>
              <a:t>Safeguard Actions in the Form of Surtaxes/Quotas/Tariff Rate Quotas</a:t>
            </a:r>
          </a:p>
          <a:p>
            <a:pPr marL="457200" indent="-457200">
              <a:lnSpc>
                <a:spcPct val="150000"/>
              </a:lnSpc>
              <a:buClr>
                <a:srgbClr val="003F40"/>
              </a:buClr>
              <a:buFont typeface="+mj-lt"/>
              <a:buAutoNum type="arabicPeriod"/>
            </a:pPr>
            <a:r>
              <a:rPr lang="en-US" sz="1900" i="0" dirty="0" smtClean="0">
                <a:solidFill>
                  <a:srgbClr val="1D2529"/>
                </a:solidFill>
              </a:rPr>
              <a:t>Trade remedies (to counter the effects of dumping and subsidization) in the form of Special Import Duties </a:t>
            </a:r>
          </a:p>
          <a:p>
            <a:pPr marL="457200" indent="-457200">
              <a:lnSpc>
                <a:spcPct val="150000"/>
              </a:lnSpc>
              <a:buClr>
                <a:srgbClr val="003F40"/>
              </a:buClr>
              <a:buFont typeface="+mj-lt"/>
              <a:buAutoNum type="arabicPeriod"/>
            </a:pPr>
            <a:r>
              <a:rPr lang="en-US" sz="1900" i="0" dirty="0" smtClean="0">
                <a:solidFill>
                  <a:srgbClr val="1D2529"/>
                </a:solidFill>
              </a:rPr>
              <a:t>Renegotiation </a:t>
            </a:r>
            <a:r>
              <a:rPr lang="en-US" sz="1900" i="0" dirty="0">
                <a:solidFill>
                  <a:srgbClr val="1D2529"/>
                </a:solidFill>
              </a:rPr>
              <a:t>of NAFTA (USMCA) </a:t>
            </a:r>
            <a:r>
              <a:rPr lang="en-US" sz="1900" i="0" dirty="0" smtClean="0">
                <a:solidFill>
                  <a:srgbClr val="1D2529"/>
                </a:solidFill>
              </a:rPr>
              <a:t>Outcomes</a:t>
            </a:r>
            <a:endParaRPr lang="en-US" sz="1900" i="0" dirty="0">
              <a:solidFill>
                <a:srgbClr val="1D2529"/>
              </a:solidFill>
            </a:endParaRPr>
          </a:p>
          <a:p>
            <a:pPr marL="457200" indent="-457200">
              <a:lnSpc>
                <a:spcPct val="150000"/>
              </a:lnSpc>
              <a:buClr>
                <a:srgbClr val="003F40"/>
              </a:buClr>
              <a:buFont typeface="+mj-lt"/>
              <a:buAutoNum type="arabicPeriod"/>
            </a:pPr>
            <a:r>
              <a:rPr lang="en-US" sz="1900" i="0" dirty="0" smtClean="0">
                <a:solidFill>
                  <a:srgbClr val="1D2529"/>
                </a:solidFill>
              </a:rPr>
              <a:t>Comprehensive and Progressive Agreement for Trans-Pacific Partnership (CPTPP) Implementation</a:t>
            </a:r>
          </a:p>
          <a:p>
            <a:pPr marL="0" indent="0">
              <a:lnSpc>
                <a:spcPct val="150000"/>
              </a:lnSpc>
              <a:buClr>
                <a:srgbClr val="003F40"/>
              </a:buClr>
              <a:buNone/>
            </a:pPr>
            <a:endParaRPr lang="en-CA" i="1" dirty="0">
              <a:solidFill>
                <a:srgbClr val="1D2529"/>
              </a:solidFill>
            </a:endParaRPr>
          </a:p>
        </p:txBody>
      </p:sp>
      <p:sp>
        <p:nvSpPr>
          <p:cNvPr id="3" name="Slide Number Placeholder 2"/>
          <p:cNvSpPr>
            <a:spLocks noGrp="1"/>
          </p:cNvSpPr>
          <p:nvPr>
            <p:ph type="sldNum" sz="quarter" idx="18"/>
          </p:nvPr>
        </p:nvSpPr>
        <p:spPr/>
        <p:txBody>
          <a:bodyPr/>
          <a:lstStyle/>
          <a:p>
            <a:fld id="{8E22A6E6-357A-204A-8141-87424A8157F6}" type="slidenum">
              <a:rPr lang="en-US" smtClean="0"/>
              <a:t>3</a:t>
            </a:fld>
            <a:endParaRPr lang="en-US"/>
          </a:p>
        </p:txBody>
      </p:sp>
      <p:sp>
        <p:nvSpPr>
          <p:cNvPr id="15" name="TextBox 14"/>
          <p:cNvSpPr txBox="1"/>
          <p:nvPr/>
        </p:nvSpPr>
        <p:spPr>
          <a:xfrm>
            <a:off x="2362200" y="654903"/>
            <a:ext cx="8206451" cy="538609"/>
          </a:xfrm>
          <a:prstGeom prst="rect">
            <a:avLst/>
          </a:prstGeom>
          <a:noFill/>
          <a:ln>
            <a:solidFill>
              <a:srgbClr val="256754"/>
            </a:solidFill>
          </a:ln>
        </p:spPr>
        <p:txBody>
          <a:bodyPr wrap="square" rtlCol="0">
            <a:spAutoFit/>
          </a:bodyPr>
          <a:lstStyle/>
          <a:p>
            <a:r>
              <a:rPr lang="en-US" sz="2900" b="1"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Presentation Roadmap</a:t>
            </a:r>
            <a:endParaRPr lang="en-US" sz="29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70383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B821-648B-44F2-885C-DDF608A26383}"/>
              </a:ext>
            </a:extLst>
          </p:cNvPr>
          <p:cNvSpPr>
            <a:spLocks noGrp="1"/>
          </p:cNvSpPr>
          <p:nvPr>
            <p:ph type="title"/>
          </p:nvPr>
        </p:nvSpPr>
        <p:spPr/>
        <p:txBody>
          <a:bodyPr/>
          <a:lstStyle/>
          <a:p>
            <a:r>
              <a:rPr lang="en-CA" dirty="0" smtClean="0"/>
              <a:t>Company-Specific Normal </a:t>
            </a:r>
            <a:r>
              <a:rPr lang="en-CA" dirty="0"/>
              <a:t>Value </a:t>
            </a:r>
            <a:r>
              <a:rPr lang="en-CA" dirty="0" smtClean="0"/>
              <a:t>&amp; Export Price Reviews </a:t>
            </a:r>
            <a:endParaRPr lang="en-CA" dirty="0"/>
          </a:p>
        </p:txBody>
      </p:sp>
      <p:sp>
        <p:nvSpPr>
          <p:cNvPr id="3" name="Content Placeholder 2">
            <a:extLst>
              <a:ext uri="{FF2B5EF4-FFF2-40B4-BE49-F238E27FC236}">
                <a16:creationId xmlns:a16="http://schemas.microsoft.com/office/drawing/2014/main" id="{1C59DDDF-FB10-4DD5-92D2-694C086A9BF7}"/>
              </a:ext>
            </a:extLst>
          </p:cNvPr>
          <p:cNvSpPr>
            <a:spLocks noGrp="1"/>
          </p:cNvSpPr>
          <p:nvPr>
            <p:ph sz="half" idx="1"/>
          </p:nvPr>
        </p:nvSpPr>
        <p:spPr/>
        <p:txBody>
          <a:bodyPr>
            <a:normAutofit/>
          </a:bodyPr>
          <a:lstStyle/>
          <a:p>
            <a:r>
              <a:rPr lang="en-CA" dirty="0"/>
              <a:t>In June 2018, the CBSA introduced a new process – the Normal Value Review </a:t>
            </a:r>
          </a:p>
          <a:p>
            <a:endParaRPr lang="en-CA" dirty="0"/>
          </a:p>
          <a:p>
            <a:pPr lvl="1"/>
            <a:r>
              <a:rPr lang="en-CA" dirty="0"/>
              <a:t>Process and procedure is identical to a re-investigation</a:t>
            </a:r>
          </a:p>
          <a:p>
            <a:pPr lvl="1"/>
            <a:endParaRPr lang="en-CA" dirty="0"/>
          </a:p>
          <a:p>
            <a:pPr lvl="1"/>
            <a:r>
              <a:rPr lang="en-CA" dirty="0"/>
              <a:t>Difference is that it only applies to a single exporter who has received fixed normal values</a:t>
            </a:r>
          </a:p>
          <a:p>
            <a:pPr lvl="1"/>
            <a:endParaRPr lang="en-CA" dirty="0"/>
          </a:p>
          <a:p>
            <a:pPr lvl="1"/>
            <a:r>
              <a:rPr lang="en-CA" dirty="0"/>
              <a:t>Rationale is enforcement – ensures that most up to date information is used to calculate AD rates</a:t>
            </a:r>
          </a:p>
          <a:p>
            <a:endParaRPr lang="en-CA" dirty="0"/>
          </a:p>
          <a:p>
            <a:endParaRPr lang="en-CA" dirty="0"/>
          </a:p>
        </p:txBody>
      </p:sp>
      <p:sp>
        <p:nvSpPr>
          <p:cNvPr id="4" name="Slide Number Placeholder 3">
            <a:extLst>
              <a:ext uri="{FF2B5EF4-FFF2-40B4-BE49-F238E27FC236}">
                <a16:creationId xmlns:a16="http://schemas.microsoft.com/office/drawing/2014/main" id="{5B8138B5-155F-4E6E-B815-D7F220DFDD09}"/>
              </a:ext>
            </a:extLst>
          </p:cNvPr>
          <p:cNvSpPr>
            <a:spLocks noGrp="1"/>
          </p:cNvSpPr>
          <p:nvPr>
            <p:ph type="sldNum" sz="quarter" idx="18"/>
          </p:nvPr>
        </p:nvSpPr>
        <p:spPr/>
        <p:txBody>
          <a:bodyPr/>
          <a:lstStyle/>
          <a:p>
            <a:fld id="{8E22A6E6-357A-204A-8141-87424A8157F6}" type="slidenum">
              <a:rPr lang="en-US" smtClean="0"/>
              <a:t>30</a:t>
            </a:fld>
            <a:endParaRPr lang="en-US"/>
          </a:p>
        </p:txBody>
      </p:sp>
    </p:spTree>
    <p:extLst>
      <p:ext uri="{BB962C8B-B14F-4D97-AF65-F5344CB8AC3E}">
        <p14:creationId xmlns:p14="http://schemas.microsoft.com/office/powerpoint/2010/main" val="994620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B821-648B-44F2-885C-DDF608A26383}"/>
              </a:ext>
            </a:extLst>
          </p:cNvPr>
          <p:cNvSpPr>
            <a:spLocks noGrp="1"/>
          </p:cNvSpPr>
          <p:nvPr>
            <p:ph type="title"/>
          </p:nvPr>
        </p:nvSpPr>
        <p:spPr/>
        <p:txBody>
          <a:bodyPr/>
          <a:lstStyle/>
          <a:p>
            <a:r>
              <a:rPr lang="en-CA" dirty="0">
                <a:effectLst>
                  <a:outerShdw blurRad="38100" dist="38100" dir="2700000" algn="tl">
                    <a:srgbClr val="000000">
                      <a:alpha val="43137"/>
                    </a:srgbClr>
                  </a:outerShdw>
                </a:effectLst>
              </a:rPr>
              <a:t>No </a:t>
            </a:r>
            <a:r>
              <a:rPr lang="en-CA" dirty="0" smtClean="0">
                <a:effectLst>
                  <a:outerShdw blurRad="38100" dist="38100" dir="2700000" algn="tl">
                    <a:srgbClr val="000000">
                      <a:alpha val="43137"/>
                    </a:srgbClr>
                  </a:outerShdw>
                </a:effectLst>
              </a:rPr>
              <a:t>Ability </a:t>
            </a:r>
            <a:r>
              <a:rPr lang="en-CA" dirty="0">
                <a:effectLst>
                  <a:outerShdw blurRad="38100" dist="38100" dir="2700000" algn="tl">
                    <a:srgbClr val="000000">
                      <a:alpha val="43137"/>
                    </a:srgbClr>
                  </a:outerShdw>
                </a:effectLst>
              </a:rPr>
              <a:t>to </a:t>
            </a:r>
            <a:r>
              <a:rPr lang="en-CA" dirty="0" smtClean="0">
                <a:effectLst>
                  <a:outerShdw blurRad="38100" dist="38100" dir="2700000" algn="tl">
                    <a:srgbClr val="000000">
                      <a:alpha val="43137"/>
                    </a:srgbClr>
                  </a:outerShdw>
                </a:effectLst>
              </a:rPr>
              <a:t>Appeal </a:t>
            </a:r>
            <a:r>
              <a:rPr lang="en-CA" dirty="0">
                <a:effectLst>
                  <a:outerShdw blurRad="38100" dist="38100" dir="2700000" algn="tl">
                    <a:srgbClr val="000000">
                      <a:alpha val="43137"/>
                    </a:srgbClr>
                  </a:outerShdw>
                </a:effectLst>
              </a:rPr>
              <a:t>a Final Determination?</a:t>
            </a:r>
          </a:p>
        </p:txBody>
      </p:sp>
      <p:sp>
        <p:nvSpPr>
          <p:cNvPr id="3" name="Content Placeholder 2">
            <a:extLst>
              <a:ext uri="{FF2B5EF4-FFF2-40B4-BE49-F238E27FC236}">
                <a16:creationId xmlns:a16="http://schemas.microsoft.com/office/drawing/2014/main" id="{1C59DDDF-FB10-4DD5-92D2-694C086A9BF7}"/>
              </a:ext>
            </a:extLst>
          </p:cNvPr>
          <p:cNvSpPr>
            <a:spLocks noGrp="1"/>
          </p:cNvSpPr>
          <p:nvPr>
            <p:ph sz="half" idx="1"/>
          </p:nvPr>
        </p:nvSpPr>
        <p:spPr/>
        <p:txBody>
          <a:bodyPr>
            <a:normAutofit lnSpcReduction="10000"/>
          </a:bodyPr>
          <a:lstStyle/>
          <a:p>
            <a:r>
              <a:rPr lang="en-CA" dirty="0"/>
              <a:t>At the close of an investigation, the CBSA issues a final determination of dumping (“FD”)</a:t>
            </a:r>
          </a:p>
          <a:p>
            <a:pPr lvl="1"/>
            <a:endParaRPr lang="en-CA" dirty="0"/>
          </a:p>
          <a:p>
            <a:pPr lvl="1"/>
            <a:r>
              <a:rPr lang="en-CA" dirty="0"/>
              <a:t>The FD determines, for each exporter, the rates used to determine AD liability on </a:t>
            </a:r>
            <a:r>
              <a:rPr lang="en-CA" b="1" dirty="0"/>
              <a:t>future imports</a:t>
            </a:r>
            <a:endParaRPr lang="en-CA" dirty="0"/>
          </a:p>
          <a:p>
            <a:pPr lvl="1"/>
            <a:endParaRPr lang="en-CA" dirty="0"/>
          </a:p>
          <a:p>
            <a:pPr lvl="1"/>
            <a:r>
              <a:rPr lang="en-CA" dirty="0"/>
              <a:t>If the margin of dumping is “insignificant” (less than 2%) the </a:t>
            </a:r>
            <a:r>
              <a:rPr lang="en-CA" b="1" dirty="0"/>
              <a:t>investigation is terminated </a:t>
            </a:r>
            <a:r>
              <a:rPr lang="en-CA" dirty="0"/>
              <a:t>and no AD is imposed</a:t>
            </a:r>
          </a:p>
          <a:p>
            <a:pPr lvl="1"/>
            <a:endParaRPr lang="en-CA" dirty="0"/>
          </a:p>
          <a:p>
            <a:r>
              <a:rPr lang="en-CA" i="1" dirty="0"/>
              <a:t>SIMA</a:t>
            </a:r>
            <a:r>
              <a:rPr lang="en-CA" dirty="0"/>
              <a:t> provides right to appeal final determination to Federal Court of Appeal </a:t>
            </a:r>
            <a:endParaRPr lang="en-CA" i="1" dirty="0"/>
          </a:p>
        </p:txBody>
      </p:sp>
      <p:sp>
        <p:nvSpPr>
          <p:cNvPr id="4" name="Slide Number Placeholder 3">
            <a:extLst>
              <a:ext uri="{FF2B5EF4-FFF2-40B4-BE49-F238E27FC236}">
                <a16:creationId xmlns:a16="http://schemas.microsoft.com/office/drawing/2014/main" id="{5B8138B5-155F-4E6E-B815-D7F220DFDD09}"/>
              </a:ext>
            </a:extLst>
          </p:cNvPr>
          <p:cNvSpPr>
            <a:spLocks noGrp="1"/>
          </p:cNvSpPr>
          <p:nvPr>
            <p:ph type="sldNum" sz="quarter" idx="18"/>
          </p:nvPr>
        </p:nvSpPr>
        <p:spPr/>
        <p:txBody>
          <a:bodyPr/>
          <a:lstStyle/>
          <a:p>
            <a:fld id="{8E22A6E6-357A-204A-8141-87424A8157F6}" type="slidenum">
              <a:rPr lang="en-US" smtClean="0"/>
              <a:t>31</a:t>
            </a:fld>
            <a:endParaRPr lang="en-US"/>
          </a:p>
        </p:txBody>
      </p:sp>
    </p:spTree>
    <p:extLst>
      <p:ext uri="{BB962C8B-B14F-4D97-AF65-F5344CB8AC3E}">
        <p14:creationId xmlns:p14="http://schemas.microsoft.com/office/powerpoint/2010/main" val="1430547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B821-648B-44F2-885C-DDF608A26383}"/>
              </a:ext>
            </a:extLst>
          </p:cNvPr>
          <p:cNvSpPr>
            <a:spLocks noGrp="1"/>
          </p:cNvSpPr>
          <p:nvPr>
            <p:ph type="title"/>
          </p:nvPr>
        </p:nvSpPr>
        <p:spPr/>
        <p:txBody>
          <a:bodyPr/>
          <a:lstStyle/>
          <a:p>
            <a:r>
              <a:rPr lang="en-CA" i="1" dirty="0" err="1">
                <a:effectLst>
                  <a:outerShdw blurRad="38100" dist="38100" dir="2700000" algn="tl">
                    <a:srgbClr val="000000">
                      <a:alpha val="43137"/>
                    </a:srgbClr>
                  </a:outerShdw>
                </a:effectLst>
              </a:rPr>
              <a:t>SeAH</a:t>
            </a:r>
            <a:r>
              <a:rPr lang="en-CA" i="1" dirty="0">
                <a:effectLst>
                  <a:outerShdw blurRad="38100" dist="38100" dir="2700000" algn="tl">
                    <a:srgbClr val="000000">
                      <a:alpha val="43137"/>
                    </a:srgbClr>
                  </a:outerShdw>
                </a:effectLst>
              </a:rPr>
              <a:t> v. EVRAZ</a:t>
            </a:r>
          </a:p>
        </p:txBody>
      </p:sp>
      <p:sp>
        <p:nvSpPr>
          <p:cNvPr id="3" name="Content Placeholder 2">
            <a:extLst>
              <a:ext uri="{FF2B5EF4-FFF2-40B4-BE49-F238E27FC236}">
                <a16:creationId xmlns:a16="http://schemas.microsoft.com/office/drawing/2014/main" id="{1C59DDDF-FB10-4DD5-92D2-694C086A9BF7}"/>
              </a:ext>
            </a:extLst>
          </p:cNvPr>
          <p:cNvSpPr>
            <a:spLocks noGrp="1"/>
          </p:cNvSpPr>
          <p:nvPr>
            <p:ph sz="half" idx="1"/>
          </p:nvPr>
        </p:nvSpPr>
        <p:spPr/>
        <p:txBody>
          <a:bodyPr>
            <a:normAutofit fontScale="92500" lnSpcReduction="10000"/>
          </a:bodyPr>
          <a:lstStyle/>
          <a:p>
            <a:r>
              <a:rPr lang="en-CA" dirty="0"/>
              <a:t>In 2017, the Federal Court of Appeal stated that a exporter can not appeal a </a:t>
            </a:r>
            <a:r>
              <a:rPr lang="en-CA" b="1" dirty="0"/>
              <a:t>final determination </a:t>
            </a:r>
            <a:r>
              <a:rPr lang="en-CA" dirty="0"/>
              <a:t>unless it could prove that the margin of dumping is “insignificant” (less than 2%)</a:t>
            </a:r>
          </a:p>
          <a:p>
            <a:endParaRPr lang="en-CA" dirty="0"/>
          </a:p>
          <a:p>
            <a:r>
              <a:rPr lang="en-CA" dirty="0"/>
              <a:t>The Federal Court has held that </a:t>
            </a:r>
            <a:r>
              <a:rPr lang="en-CA" b="1" dirty="0"/>
              <a:t>re-investigations</a:t>
            </a:r>
            <a:r>
              <a:rPr lang="en-CA" dirty="0"/>
              <a:t> (and thus </a:t>
            </a:r>
            <a:r>
              <a:rPr lang="en-CA" b="1" dirty="0"/>
              <a:t>normal value reviews</a:t>
            </a:r>
            <a:r>
              <a:rPr lang="en-CA" dirty="0"/>
              <a:t>)</a:t>
            </a:r>
            <a:r>
              <a:rPr lang="en-CA" b="1" dirty="0"/>
              <a:t> </a:t>
            </a:r>
            <a:r>
              <a:rPr lang="en-CA" dirty="0"/>
              <a:t>cannot be appealed</a:t>
            </a:r>
          </a:p>
          <a:p>
            <a:endParaRPr lang="en-CA" dirty="0"/>
          </a:p>
          <a:p>
            <a:r>
              <a:rPr lang="en-CA" dirty="0"/>
              <a:t>The only way to challenge the results of a final determination/re-investigation/normal value review is to  “import and appeal” </a:t>
            </a:r>
          </a:p>
          <a:p>
            <a:pPr lvl="1"/>
            <a:endParaRPr lang="en-CA" dirty="0"/>
          </a:p>
          <a:p>
            <a:pPr lvl="1"/>
            <a:r>
              <a:rPr lang="en-CA" dirty="0"/>
              <a:t>I.e. the Importer must pay the AD and engage in a lengthy administrative process for a refund</a:t>
            </a:r>
          </a:p>
          <a:p>
            <a:endParaRPr lang="en-CA" dirty="0"/>
          </a:p>
        </p:txBody>
      </p:sp>
      <p:sp>
        <p:nvSpPr>
          <p:cNvPr id="4" name="Slide Number Placeholder 3">
            <a:extLst>
              <a:ext uri="{FF2B5EF4-FFF2-40B4-BE49-F238E27FC236}">
                <a16:creationId xmlns:a16="http://schemas.microsoft.com/office/drawing/2014/main" id="{5B8138B5-155F-4E6E-B815-D7F220DFDD09}"/>
              </a:ext>
            </a:extLst>
          </p:cNvPr>
          <p:cNvSpPr>
            <a:spLocks noGrp="1"/>
          </p:cNvSpPr>
          <p:nvPr>
            <p:ph type="sldNum" sz="quarter" idx="18"/>
          </p:nvPr>
        </p:nvSpPr>
        <p:spPr/>
        <p:txBody>
          <a:bodyPr/>
          <a:lstStyle/>
          <a:p>
            <a:fld id="{8E22A6E6-357A-204A-8141-87424A8157F6}" type="slidenum">
              <a:rPr lang="en-US" smtClean="0"/>
              <a:t>32</a:t>
            </a:fld>
            <a:endParaRPr lang="en-US"/>
          </a:p>
        </p:txBody>
      </p:sp>
    </p:spTree>
    <p:extLst>
      <p:ext uri="{BB962C8B-B14F-4D97-AF65-F5344CB8AC3E}">
        <p14:creationId xmlns:p14="http://schemas.microsoft.com/office/powerpoint/2010/main" val="3245247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B821-648B-44F2-885C-DDF608A26383}"/>
              </a:ext>
            </a:extLst>
          </p:cNvPr>
          <p:cNvSpPr>
            <a:spLocks noGrp="1"/>
          </p:cNvSpPr>
          <p:nvPr>
            <p:ph type="title"/>
          </p:nvPr>
        </p:nvSpPr>
        <p:spPr/>
        <p:txBody>
          <a:bodyPr/>
          <a:lstStyle/>
          <a:p>
            <a:r>
              <a:rPr lang="en-CA" i="1" dirty="0" err="1">
                <a:effectLst>
                  <a:outerShdw blurRad="38100" dist="38100" dir="2700000" algn="tl">
                    <a:srgbClr val="000000">
                      <a:alpha val="43137"/>
                    </a:srgbClr>
                  </a:outerShdw>
                </a:effectLst>
              </a:rPr>
              <a:t>SeAH</a:t>
            </a:r>
            <a:r>
              <a:rPr lang="en-CA" i="1" dirty="0">
                <a:effectLst>
                  <a:outerShdw blurRad="38100" dist="38100" dir="2700000" algn="tl">
                    <a:srgbClr val="000000">
                      <a:alpha val="43137"/>
                    </a:srgbClr>
                  </a:outerShdw>
                </a:effectLst>
              </a:rPr>
              <a:t> v. EVRAZ </a:t>
            </a:r>
            <a:r>
              <a:rPr lang="en-CA" dirty="0">
                <a:effectLst>
                  <a:outerShdw blurRad="38100" dist="38100" dir="2700000" algn="tl">
                    <a:srgbClr val="000000">
                      <a:alpha val="43137"/>
                    </a:srgbClr>
                  </a:outerShdw>
                </a:effectLst>
              </a:rPr>
              <a:t>(</a:t>
            </a:r>
            <a:r>
              <a:rPr lang="en-CA" dirty="0" smtClean="0">
                <a:effectLst>
                  <a:outerShdw blurRad="38100" dist="38100" dir="2700000" algn="tl">
                    <a:srgbClr val="000000">
                      <a:alpha val="43137"/>
                    </a:srgbClr>
                  </a:outerShdw>
                </a:effectLst>
              </a:rPr>
              <a:t>Cont’d)</a:t>
            </a:r>
            <a:endParaRPr lang="en-CA" i="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1C59DDDF-FB10-4DD5-92D2-694C086A9BF7}"/>
              </a:ext>
            </a:extLst>
          </p:cNvPr>
          <p:cNvSpPr>
            <a:spLocks noGrp="1"/>
          </p:cNvSpPr>
          <p:nvPr>
            <p:ph sz="half" idx="1"/>
          </p:nvPr>
        </p:nvSpPr>
        <p:spPr/>
        <p:txBody>
          <a:bodyPr>
            <a:normAutofit/>
          </a:bodyPr>
          <a:lstStyle/>
          <a:p>
            <a:r>
              <a:rPr lang="en-CA" dirty="0" smtClean="0"/>
              <a:t>Does </a:t>
            </a:r>
            <a:r>
              <a:rPr lang="en-CA" dirty="0"/>
              <a:t>Canada now have a quasi-retrospective system like the US?</a:t>
            </a:r>
          </a:p>
          <a:p>
            <a:endParaRPr lang="en-CA" dirty="0"/>
          </a:p>
          <a:p>
            <a:r>
              <a:rPr lang="en-CA" dirty="0"/>
              <a:t>While the Supreme Court of Canada reverse this state of affairs?</a:t>
            </a:r>
          </a:p>
          <a:p>
            <a:pPr lvl="1"/>
            <a:endParaRPr lang="en-CA" i="1" dirty="0"/>
          </a:p>
          <a:p>
            <a:pPr lvl="1"/>
            <a:r>
              <a:rPr lang="en-CA" i="1" dirty="0"/>
              <a:t>Nippon Steel et al. v. EVRAZ et al. </a:t>
            </a:r>
            <a:r>
              <a:rPr lang="en-CA" dirty="0"/>
              <a:t>– application for leave to appeal before the Supreme Court of Canada </a:t>
            </a:r>
            <a:endParaRPr lang="en-CA" i="1" dirty="0"/>
          </a:p>
          <a:p>
            <a:endParaRPr lang="en-CA" dirty="0"/>
          </a:p>
        </p:txBody>
      </p:sp>
      <p:sp>
        <p:nvSpPr>
          <p:cNvPr id="4" name="Slide Number Placeholder 3">
            <a:extLst>
              <a:ext uri="{FF2B5EF4-FFF2-40B4-BE49-F238E27FC236}">
                <a16:creationId xmlns:a16="http://schemas.microsoft.com/office/drawing/2014/main" id="{5B8138B5-155F-4E6E-B815-D7F220DFDD09}"/>
              </a:ext>
            </a:extLst>
          </p:cNvPr>
          <p:cNvSpPr>
            <a:spLocks noGrp="1"/>
          </p:cNvSpPr>
          <p:nvPr>
            <p:ph type="sldNum" sz="quarter" idx="18"/>
          </p:nvPr>
        </p:nvSpPr>
        <p:spPr/>
        <p:txBody>
          <a:bodyPr/>
          <a:lstStyle/>
          <a:p>
            <a:fld id="{8E22A6E6-357A-204A-8141-87424A8157F6}" type="slidenum">
              <a:rPr lang="en-US" smtClean="0"/>
              <a:t>33</a:t>
            </a:fld>
            <a:endParaRPr lang="en-US"/>
          </a:p>
        </p:txBody>
      </p:sp>
    </p:spTree>
    <p:extLst>
      <p:ext uri="{BB962C8B-B14F-4D97-AF65-F5344CB8AC3E}">
        <p14:creationId xmlns:p14="http://schemas.microsoft.com/office/powerpoint/2010/main" val="103343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B821-648B-44F2-885C-DDF608A26383}"/>
              </a:ext>
            </a:extLst>
          </p:cNvPr>
          <p:cNvSpPr>
            <a:spLocks noGrp="1"/>
          </p:cNvSpPr>
          <p:nvPr>
            <p:ph type="title"/>
          </p:nvPr>
        </p:nvSpPr>
        <p:spPr/>
        <p:txBody>
          <a:bodyPr/>
          <a:lstStyle/>
          <a:p>
            <a:pPr marL="285750" indent="-285750">
              <a:buFont typeface="Arial" panose="020B0604020202020204" pitchFamily="34" charset="0"/>
              <a:buChar char="•"/>
            </a:pPr>
            <a:r>
              <a:rPr lang="en-US" dirty="0"/>
              <a:t>Possible impact of safeguards on future AD/CVD cases</a:t>
            </a:r>
          </a:p>
        </p:txBody>
      </p:sp>
      <p:sp>
        <p:nvSpPr>
          <p:cNvPr id="3" name="Content Placeholder 2">
            <a:extLst>
              <a:ext uri="{FF2B5EF4-FFF2-40B4-BE49-F238E27FC236}">
                <a16:creationId xmlns:a16="http://schemas.microsoft.com/office/drawing/2014/main" id="{1C59DDDF-FB10-4DD5-92D2-694C086A9BF7}"/>
              </a:ext>
            </a:extLst>
          </p:cNvPr>
          <p:cNvSpPr>
            <a:spLocks noGrp="1"/>
          </p:cNvSpPr>
          <p:nvPr>
            <p:ph sz="half" idx="1"/>
          </p:nvPr>
        </p:nvSpPr>
        <p:spPr/>
        <p:txBody>
          <a:bodyPr/>
          <a:lstStyle/>
          <a:p>
            <a:r>
              <a:rPr lang="en-CA" dirty="0" smtClean="0"/>
              <a:t>Effect </a:t>
            </a:r>
            <a:r>
              <a:rPr lang="en-CA" dirty="0"/>
              <a:t>of TRQ and 25% surtax on pricing in Canada</a:t>
            </a:r>
          </a:p>
          <a:p>
            <a:pPr marL="0" indent="0">
              <a:buNone/>
            </a:pPr>
            <a:endParaRPr lang="en-CA" dirty="0"/>
          </a:p>
          <a:p>
            <a:r>
              <a:rPr lang="en-CA" dirty="0"/>
              <a:t>Short supply</a:t>
            </a:r>
          </a:p>
          <a:p>
            <a:endParaRPr lang="en-CA" dirty="0"/>
          </a:p>
          <a:p>
            <a:r>
              <a:rPr lang="en-CA" dirty="0"/>
              <a:t>Niche products </a:t>
            </a:r>
          </a:p>
        </p:txBody>
      </p:sp>
      <p:sp>
        <p:nvSpPr>
          <p:cNvPr id="4" name="Slide Number Placeholder 3">
            <a:extLst>
              <a:ext uri="{FF2B5EF4-FFF2-40B4-BE49-F238E27FC236}">
                <a16:creationId xmlns:a16="http://schemas.microsoft.com/office/drawing/2014/main" id="{5B8138B5-155F-4E6E-B815-D7F220DFDD09}"/>
              </a:ext>
            </a:extLst>
          </p:cNvPr>
          <p:cNvSpPr>
            <a:spLocks noGrp="1"/>
          </p:cNvSpPr>
          <p:nvPr>
            <p:ph type="sldNum" sz="quarter" idx="18"/>
          </p:nvPr>
        </p:nvSpPr>
        <p:spPr/>
        <p:txBody>
          <a:bodyPr/>
          <a:lstStyle/>
          <a:p>
            <a:fld id="{8E22A6E6-357A-204A-8141-87424A8157F6}" type="slidenum">
              <a:rPr lang="en-US" smtClean="0"/>
              <a:t>34</a:t>
            </a:fld>
            <a:endParaRPr lang="en-US"/>
          </a:p>
        </p:txBody>
      </p:sp>
    </p:spTree>
    <p:extLst>
      <p:ext uri="{BB962C8B-B14F-4D97-AF65-F5344CB8AC3E}">
        <p14:creationId xmlns:p14="http://schemas.microsoft.com/office/powerpoint/2010/main" val="38187080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U.S.-Mexico-Canada Agreement</a:t>
            </a:r>
            <a:endParaRPr lang="en-US"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8"/>
          </p:nvPr>
        </p:nvSpPr>
        <p:spPr/>
        <p:txBody>
          <a:bodyPr/>
          <a:lstStyle/>
          <a:p>
            <a:fld id="{8E22A6E6-357A-204A-8141-87424A8157F6}" type="slidenum">
              <a:rPr lang="en-US" smtClean="0"/>
              <a:t>35</a:t>
            </a:fld>
            <a:endParaRPr lang="en-US"/>
          </a:p>
        </p:txBody>
      </p:sp>
      <p:sp>
        <p:nvSpPr>
          <p:cNvPr id="7" name="Content Placeholder 3"/>
          <p:cNvSpPr>
            <a:spLocks noGrp="1"/>
          </p:cNvSpPr>
          <p:nvPr>
            <p:ph sz="half" idx="1"/>
          </p:nvPr>
        </p:nvSpPr>
        <p:spPr>
          <a:xfrm>
            <a:off x="3220632" y="2057400"/>
            <a:ext cx="5750736" cy="732169"/>
          </a:xfrm>
        </p:spPr>
        <p:txBody>
          <a:bodyPr>
            <a:normAutofit/>
          </a:bodyPr>
          <a:lstStyle/>
          <a:p>
            <a:pPr marL="0" indent="0" algn="ctr">
              <a:lnSpc>
                <a:spcPct val="150000"/>
              </a:lnSpc>
              <a:buClr>
                <a:srgbClr val="003F40"/>
              </a:buClr>
              <a:buNone/>
            </a:pPr>
            <a:r>
              <a:rPr lang="en-US" dirty="0" smtClean="0">
                <a:solidFill>
                  <a:srgbClr val="1D2529"/>
                </a:solidFill>
                <a:effectLst>
                  <a:outerShdw blurRad="38100" dist="38100" dir="2700000" algn="tl">
                    <a:srgbClr val="000000">
                      <a:alpha val="43137"/>
                    </a:srgbClr>
                  </a:outerShdw>
                </a:effectLst>
              </a:rPr>
              <a:t>USMCA </a:t>
            </a:r>
            <a:r>
              <a:rPr lang="en-US" dirty="0">
                <a:solidFill>
                  <a:srgbClr val="1D2529"/>
                </a:solidFill>
                <a:effectLst>
                  <a:outerShdw blurRad="38100" dist="38100" dir="2700000" algn="tl">
                    <a:srgbClr val="000000">
                      <a:alpha val="43137"/>
                    </a:srgbClr>
                  </a:outerShdw>
                </a:effectLst>
              </a:rPr>
              <a:t>or NAFTA </a:t>
            </a:r>
            <a:r>
              <a:rPr lang="en-US" dirty="0" smtClean="0">
                <a:solidFill>
                  <a:srgbClr val="1D2529"/>
                </a:solidFill>
                <a:effectLst>
                  <a:outerShdw blurRad="38100" dist="38100" dir="2700000" algn="tl">
                    <a:srgbClr val="000000">
                      <a:alpha val="43137"/>
                    </a:srgbClr>
                  </a:outerShdw>
                </a:effectLst>
              </a:rPr>
              <a:t>2.0</a:t>
            </a:r>
            <a:endParaRPr lang="en-US" i="1" dirty="0">
              <a:solidFill>
                <a:srgbClr val="1D2529"/>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srcRect t="40000"/>
          <a:stretch>
            <a:fillRect/>
          </a:stretch>
        </p:blipFill>
        <p:spPr>
          <a:xfrm>
            <a:off x="1516173" y="2971800"/>
            <a:ext cx="10124443" cy="4049776"/>
          </a:xfrm>
          <a:prstGeom prst="rect">
            <a:avLst/>
          </a:prstGeom>
        </p:spPr>
      </p:pic>
      <p:pic>
        <p:nvPicPr>
          <p:cNvPr id="10" name="logo"/>
          <p:cNvPicPr>
            <a:picLocks noChangeAspect="1"/>
          </p:cNvPicPr>
          <p:nvPr/>
        </p:nvPicPr>
        <p:blipFill>
          <a:blip r:embed="rId4"/>
          <a:srcRect/>
          <a:stretch>
            <a:fillRect/>
          </a:stretch>
        </p:blipFill>
        <p:spPr>
          <a:xfrm>
            <a:off x="475488" y="6255434"/>
            <a:ext cx="1628565" cy="413926"/>
          </a:xfrm>
          <a:prstGeom prst="rect">
            <a:avLst/>
          </a:prstGeom>
        </p:spPr>
      </p:pic>
    </p:spTree>
    <p:extLst>
      <p:ext uri="{BB962C8B-B14F-4D97-AF65-F5344CB8AC3E}">
        <p14:creationId xmlns:p14="http://schemas.microsoft.com/office/powerpoint/2010/main" val="2961807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NAFTA Renegotiations	- USMCA</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496753" y="1524000"/>
            <a:ext cx="11237136" cy="4033167"/>
          </a:xfrm>
        </p:spPr>
        <p:txBody>
          <a:bodyPr/>
          <a:lstStyle/>
          <a:p>
            <a:r>
              <a:rPr lang="en-US" sz="2500" dirty="0" smtClean="0"/>
              <a:t>NAFTA: trilateral trade agreement came into force on Jan. 1, 1994</a:t>
            </a:r>
          </a:p>
          <a:p>
            <a:r>
              <a:rPr lang="en-US" sz="2500" dirty="0" smtClean="0"/>
              <a:t>September 30, 2018: the U.S., Mexico and Canada have concluded the new NAFTA called the “United States-Mexico-Canada Agreement” (USMCA)</a:t>
            </a:r>
          </a:p>
          <a:p>
            <a:r>
              <a:rPr lang="en-US" sz="2500" dirty="0"/>
              <a:t>The USMCA </a:t>
            </a:r>
            <a:r>
              <a:rPr lang="en-US" sz="2500" dirty="0" smtClean="0"/>
              <a:t>will not come into force until it is ratified (early 2019)</a:t>
            </a:r>
            <a:endParaRPr lang="en-US" sz="2500" dirty="0"/>
          </a:p>
          <a:p>
            <a:r>
              <a:rPr lang="en-US" sz="2500" dirty="0" smtClean="0"/>
              <a:t>The announcement should temper the uncertainty that hung over access for Canadian goods and services to the U.S. market and improve business confidence in Canada.</a:t>
            </a:r>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36</a:t>
            </a:fld>
            <a:endParaRPr lang="en-US" dirty="0"/>
          </a:p>
        </p:txBody>
      </p:sp>
    </p:spTree>
    <p:extLst>
      <p:ext uri="{BB962C8B-B14F-4D97-AF65-F5344CB8AC3E}">
        <p14:creationId xmlns:p14="http://schemas.microsoft.com/office/powerpoint/2010/main" val="16081264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USMCA – National Security (Section 232) Tariffs</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440096" y="1600200"/>
            <a:ext cx="11237136" cy="4033167"/>
          </a:xfrm>
        </p:spPr>
        <p:txBody>
          <a:bodyPr>
            <a:normAutofit/>
          </a:bodyPr>
          <a:lstStyle/>
          <a:p>
            <a:pPr>
              <a:lnSpc>
                <a:spcPct val="110000"/>
              </a:lnSpc>
              <a:spcBef>
                <a:spcPts val="0"/>
              </a:spcBef>
            </a:pPr>
            <a:r>
              <a:rPr lang="en-US" sz="2300" dirty="0" smtClean="0"/>
              <a:t>The </a:t>
            </a:r>
            <a:r>
              <a:rPr lang="en-US" sz="2300" dirty="0"/>
              <a:t>USMCA does not address </a:t>
            </a:r>
            <a:r>
              <a:rPr lang="en-US" sz="2300" dirty="0" smtClean="0"/>
              <a:t>future section </a:t>
            </a:r>
            <a:r>
              <a:rPr lang="en-US" sz="2300" dirty="0"/>
              <a:t>232 U.S. tariffs on aluminum and </a:t>
            </a:r>
            <a:r>
              <a:rPr lang="en-US" sz="2300" dirty="0" smtClean="0"/>
              <a:t>steel, other than a notice requirement in </a:t>
            </a:r>
            <a:r>
              <a:rPr lang="en-US" sz="2300" dirty="0" smtClean="0">
                <a:hlinkClick r:id="rId3"/>
              </a:rPr>
              <a:t>a side </a:t>
            </a:r>
            <a:r>
              <a:rPr lang="en-US" sz="2300" dirty="0">
                <a:hlinkClick r:id="rId3"/>
              </a:rPr>
              <a:t>letter</a:t>
            </a:r>
            <a:r>
              <a:rPr lang="en-US" sz="2300" dirty="0"/>
              <a:t> </a:t>
            </a:r>
            <a:r>
              <a:rPr lang="en-US" sz="2300" dirty="0" smtClean="0"/>
              <a:t>for Canada Mexico (described as the “fatal flaw” for Canada). </a:t>
            </a:r>
          </a:p>
          <a:p>
            <a:pPr algn="just"/>
            <a:r>
              <a:rPr lang="en-US" sz="2300" b="1" dirty="0"/>
              <a:t>“It may have been a better strategic move to negotiate Section 232 separately, eliminating a Canadian ‘ask’ from the negotiations so as not to add to the U.S. leverage, but the risks of continued threats of 10 or 25 per cent are too </a:t>
            </a:r>
            <a:r>
              <a:rPr lang="en-US" sz="2300" b="1" dirty="0" smtClean="0"/>
              <a:t>large” </a:t>
            </a:r>
            <a:endParaRPr lang="en-US" sz="2300" dirty="0" smtClean="0"/>
          </a:p>
          <a:p>
            <a:pPr marL="0" indent="0" algn="r">
              <a:buNone/>
            </a:pPr>
            <a:r>
              <a:rPr lang="en-US" sz="2000" dirty="0" smtClean="0">
                <a:solidFill>
                  <a:schemeClr val="accent1">
                    <a:lumMod val="75000"/>
                  </a:schemeClr>
                </a:solidFill>
              </a:rPr>
              <a:t>Darrel Pearson, </a:t>
            </a:r>
            <a:r>
              <a:rPr lang="en-US" sz="2000" i="1" dirty="0" smtClean="0">
                <a:solidFill>
                  <a:schemeClr val="accent1">
                    <a:lumMod val="75000"/>
                  </a:schemeClr>
                </a:solidFill>
              </a:rPr>
              <a:t>Financial Post</a:t>
            </a:r>
            <a:r>
              <a:rPr lang="en-US" sz="2000" dirty="0" smtClean="0">
                <a:solidFill>
                  <a:schemeClr val="accent1">
                    <a:lumMod val="75000"/>
                  </a:schemeClr>
                </a:solidFill>
              </a:rPr>
              <a:t>, September 20, 2018</a:t>
            </a:r>
          </a:p>
        </p:txBody>
      </p:sp>
      <p:sp>
        <p:nvSpPr>
          <p:cNvPr id="3" name="Slide Number Placeholder 2"/>
          <p:cNvSpPr>
            <a:spLocks noGrp="1"/>
          </p:cNvSpPr>
          <p:nvPr>
            <p:ph type="sldNum" sz="quarter" idx="18"/>
          </p:nvPr>
        </p:nvSpPr>
        <p:spPr/>
        <p:txBody>
          <a:bodyPr/>
          <a:lstStyle/>
          <a:p>
            <a:fld id="{8E22A6E6-357A-204A-8141-87424A8157F6}" type="slidenum">
              <a:rPr lang="en-US" smtClean="0"/>
              <a:pPr/>
              <a:t>37</a:t>
            </a:fld>
            <a:endParaRPr lang="en-US" dirty="0"/>
          </a:p>
        </p:txBody>
      </p:sp>
    </p:spTree>
    <p:extLst>
      <p:ext uri="{BB962C8B-B14F-4D97-AF65-F5344CB8AC3E}">
        <p14:creationId xmlns:p14="http://schemas.microsoft.com/office/powerpoint/2010/main" val="1025197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USMCA – National Security (Section 232) </a:t>
            </a:r>
            <a:r>
              <a:rPr lang="en-US" dirty="0" smtClean="0">
                <a:effectLst>
                  <a:outerShdw blurRad="38100" dist="38100" dir="2700000" algn="tl">
                    <a:srgbClr val="000000">
                      <a:alpha val="43137"/>
                    </a:srgbClr>
                  </a:outerShdw>
                </a:effectLst>
              </a:rPr>
              <a:t>Tariffs (Cont’d)</a:t>
            </a:r>
            <a:endParaRPr lang="en-US" dirty="0"/>
          </a:p>
        </p:txBody>
      </p:sp>
      <p:sp>
        <p:nvSpPr>
          <p:cNvPr id="3" name="Content Placeholder 2"/>
          <p:cNvSpPr>
            <a:spLocks noGrp="1"/>
          </p:cNvSpPr>
          <p:nvPr>
            <p:ph sz="half" idx="1"/>
          </p:nvPr>
        </p:nvSpPr>
        <p:spPr>
          <a:xfrm>
            <a:off x="483111" y="1600200"/>
            <a:ext cx="11237136" cy="4033167"/>
          </a:xfrm>
        </p:spPr>
        <p:txBody>
          <a:bodyPr>
            <a:normAutofit/>
          </a:bodyPr>
          <a:lstStyle/>
          <a:p>
            <a:r>
              <a:rPr lang="en-US" dirty="0" smtClean="0"/>
              <a:t>In the Section 232 side letter:</a:t>
            </a:r>
          </a:p>
          <a:p>
            <a:r>
              <a:rPr lang="en-US" dirty="0" smtClean="0"/>
              <a:t>The </a:t>
            </a:r>
            <a:r>
              <a:rPr lang="en-US" dirty="0"/>
              <a:t>U.S. agreed that if it imposes future s. 232 measures, they won’t apply against Canada or Mexico until </a:t>
            </a:r>
            <a:r>
              <a:rPr lang="en-US" b="1" dirty="0"/>
              <a:t>60 days </a:t>
            </a:r>
            <a:r>
              <a:rPr lang="en-US" dirty="0"/>
              <a:t>after they are notified. </a:t>
            </a:r>
          </a:p>
          <a:p>
            <a:r>
              <a:rPr lang="en-US" dirty="0"/>
              <a:t>During the notice period, the U.S. and Canada (or Mexico) shall "seek to negotiate an appropriate outcome". </a:t>
            </a:r>
          </a:p>
          <a:p>
            <a:r>
              <a:rPr lang="en-US" dirty="0"/>
              <a:t>Could end up being the most important weakness of the new NAFTA</a:t>
            </a:r>
            <a:r>
              <a:rPr lang="en-US" dirty="0" smtClean="0"/>
              <a:t>.</a:t>
            </a:r>
          </a:p>
          <a:p>
            <a:endParaRPr lang="en-US" dirty="0"/>
          </a:p>
        </p:txBody>
      </p:sp>
      <p:sp>
        <p:nvSpPr>
          <p:cNvPr id="4" name="Slide Number Placeholder 3"/>
          <p:cNvSpPr>
            <a:spLocks noGrp="1"/>
          </p:cNvSpPr>
          <p:nvPr>
            <p:ph type="sldNum" sz="quarter" idx="18"/>
          </p:nvPr>
        </p:nvSpPr>
        <p:spPr/>
        <p:txBody>
          <a:bodyPr/>
          <a:lstStyle/>
          <a:p>
            <a:fld id="{8E22A6E6-357A-204A-8141-87424A8157F6}" type="slidenum">
              <a:rPr lang="en-US" smtClean="0"/>
              <a:t>38</a:t>
            </a:fld>
            <a:endParaRPr lang="en-US"/>
          </a:p>
        </p:txBody>
      </p:sp>
    </p:spTree>
    <p:extLst>
      <p:ext uri="{BB962C8B-B14F-4D97-AF65-F5344CB8AC3E}">
        <p14:creationId xmlns:p14="http://schemas.microsoft.com/office/powerpoint/2010/main" val="1481989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USMCA – National Security (Section 232) Tariffs (Cont’d)</a:t>
            </a:r>
            <a:endParaRPr lang="en-US" dirty="0"/>
          </a:p>
        </p:txBody>
      </p:sp>
      <p:sp>
        <p:nvSpPr>
          <p:cNvPr id="3" name="Content Placeholder 2"/>
          <p:cNvSpPr>
            <a:spLocks noGrp="1"/>
          </p:cNvSpPr>
          <p:nvPr>
            <p:ph sz="half" idx="1"/>
          </p:nvPr>
        </p:nvSpPr>
        <p:spPr>
          <a:xfrm>
            <a:off x="304800" y="1676400"/>
            <a:ext cx="5087112" cy="4033167"/>
          </a:xfrm>
        </p:spPr>
        <p:txBody>
          <a:bodyPr/>
          <a:lstStyle/>
          <a:p>
            <a:pPr algn="just"/>
            <a:r>
              <a:rPr lang="en-US" dirty="0" smtClean="0"/>
              <a:t>Canada’s </a:t>
            </a:r>
            <a:r>
              <a:rPr lang="en-US" dirty="0"/>
              <a:t>response to steel quota </a:t>
            </a:r>
            <a:r>
              <a:rPr lang="en-US" dirty="0" smtClean="0"/>
              <a:t>by the </a:t>
            </a:r>
            <a:r>
              <a:rPr lang="en-US" dirty="0"/>
              <a:t>US? </a:t>
            </a:r>
          </a:p>
          <a:p>
            <a:pPr lvl="1" algn="just"/>
            <a:r>
              <a:rPr lang="en-US" dirty="0" smtClean="0"/>
              <a:t>Maintain or disband Countermeasures</a:t>
            </a:r>
          </a:p>
          <a:p>
            <a:pPr lvl="1" algn="just"/>
            <a:r>
              <a:rPr lang="en-US" dirty="0" smtClean="0"/>
              <a:t>Replace Countermeasure with safeguard solution</a:t>
            </a:r>
          </a:p>
          <a:p>
            <a:pPr lvl="1" algn="just"/>
            <a:r>
              <a:rPr lang="en-US" dirty="0" smtClean="0"/>
              <a:t>Negotiated Countermeasures</a:t>
            </a:r>
            <a:endParaRPr lang="en-US" dirty="0"/>
          </a:p>
        </p:txBody>
      </p:sp>
      <p:sp>
        <p:nvSpPr>
          <p:cNvPr id="4" name="Slide Number Placeholder 3"/>
          <p:cNvSpPr>
            <a:spLocks noGrp="1"/>
          </p:cNvSpPr>
          <p:nvPr>
            <p:ph type="sldNum" sz="quarter" idx="18"/>
          </p:nvPr>
        </p:nvSpPr>
        <p:spPr/>
        <p:txBody>
          <a:bodyPr/>
          <a:lstStyle/>
          <a:p>
            <a:fld id="{8E22A6E6-357A-204A-8141-87424A8157F6}" type="slidenum">
              <a:rPr lang="en-US" smtClean="0"/>
              <a:t>39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333566"/>
            <a:ext cx="6382255" cy="4914834"/>
          </a:xfrm>
          <a:prstGeom prst="rect">
            <a:avLst/>
          </a:prstGeom>
        </p:spPr>
      </p:pic>
    </p:spTree>
    <p:extLst>
      <p:ext uri="{BB962C8B-B14F-4D97-AF65-F5344CB8AC3E}">
        <p14:creationId xmlns:p14="http://schemas.microsoft.com/office/powerpoint/2010/main" val="81020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What's the Problem? </a:t>
            </a:r>
          </a:p>
        </p:txBody>
      </p:sp>
      <p:sp>
        <p:nvSpPr>
          <p:cNvPr id="3" name="Slide Number Placeholder 2"/>
          <p:cNvSpPr>
            <a:spLocks noGrp="1"/>
          </p:cNvSpPr>
          <p:nvPr>
            <p:ph type="sldNum" sz="quarter" idx="18"/>
          </p:nvPr>
        </p:nvSpPr>
        <p:spPr/>
        <p:txBody>
          <a:bodyPr/>
          <a:lstStyle/>
          <a:p>
            <a:fld id="{8E22A6E6-357A-204A-8141-87424A8157F6}" type="slidenum">
              <a:rPr lang="en-US" smtClean="0"/>
              <a:t>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65364682"/>
              </p:ext>
            </p:extLst>
          </p:nvPr>
        </p:nvGraphicFramePr>
        <p:xfrm>
          <a:off x="609600" y="1524000"/>
          <a:ext cx="11065166" cy="4044502"/>
        </p:xfrm>
        <a:graphic>
          <a:graphicData uri="http://schemas.openxmlformats.org/drawingml/2006/table">
            <a:tbl>
              <a:tblPr firstRow="1" firstCol="1" bandRow="1"/>
              <a:tblGrid>
                <a:gridCol w="5532583">
                  <a:extLst>
                    <a:ext uri="{9D8B030D-6E8A-4147-A177-3AD203B41FA5}">
                      <a16:colId xmlns:a16="http://schemas.microsoft.com/office/drawing/2014/main" val="1908509488"/>
                    </a:ext>
                  </a:extLst>
                </a:gridCol>
                <a:gridCol w="5532583">
                  <a:extLst>
                    <a:ext uri="{9D8B030D-6E8A-4147-A177-3AD203B41FA5}">
                      <a16:colId xmlns:a16="http://schemas.microsoft.com/office/drawing/2014/main" val="2161677483"/>
                    </a:ext>
                  </a:extLst>
                </a:gridCol>
              </a:tblGrid>
              <a:tr h="493194">
                <a:tc>
                  <a:txBody>
                    <a:bodyPr/>
                    <a:lstStyle/>
                    <a:p>
                      <a:pPr marL="0" marR="0" algn="l">
                        <a:spcBef>
                          <a:spcPct val="0"/>
                        </a:spcBef>
                        <a:spcAft>
                          <a:spcPts val="1200"/>
                        </a:spcAft>
                      </a:pPr>
                      <a:r>
                        <a:rPr lang="en-US" sz="16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Costs</a:t>
                      </a:r>
                      <a:endParaRPr lang="en-US" sz="16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3F40"/>
                    </a:solidFill>
                  </a:tcPr>
                </a:tc>
                <a:tc>
                  <a:txBody>
                    <a:bodyPr/>
                    <a:lstStyle/>
                    <a:p>
                      <a:pPr marL="0" marR="0" algn="l">
                        <a:spcBef>
                          <a:spcPct val="0"/>
                        </a:spcBef>
                        <a:spcAft>
                          <a:spcPts val="1200"/>
                        </a:spcAft>
                      </a:pPr>
                      <a:r>
                        <a:rPr lang="en-US" sz="1600" b="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Risks</a:t>
                      </a:r>
                      <a:endParaRPr lang="en-US" sz="1600" b="1">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3F40"/>
                    </a:solidFill>
                  </a:tcPr>
                </a:tc>
                <a:extLst>
                  <a:ext uri="{0D108BD9-81ED-4DB2-BD59-A6C34878D82A}">
                    <a16:rowId xmlns:a16="http://schemas.microsoft.com/office/drawing/2014/main" val="3937378371"/>
                  </a:ext>
                </a:extLst>
              </a:tr>
              <a:tr h="887827">
                <a:tc>
                  <a:txBody>
                    <a:bodyPr/>
                    <a:lstStyle/>
                    <a:p>
                      <a:pPr marL="0" marR="0" algn="l">
                        <a:spcBef>
                          <a:spcPct val="0"/>
                        </a:spcBef>
                        <a:spcAft>
                          <a:spcPts val="1200"/>
                        </a:spcAft>
                      </a:pPr>
                      <a:r>
                        <a:rPr lang="en-US" sz="1600">
                          <a:effectLst/>
                          <a:latin typeface="Verdana" panose="020B0604030504040204" pitchFamily="34" charset="0"/>
                          <a:ea typeface="Verdana" panose="020B0604030504040204" pitchFamily="34" charset="0"/>
                          <a:cs typeface="Verdana" panose="020B0604030504040204" pitchFamily="34" charset="0"/>
                        </a:rPr>
                        <a:t>Need </a:t>
                      </a:r>
                      <a:r>
                        <a:rPr lang="en-US" sz="1600" i="0">
                          <a:effectLst/>
                          <a:latin typeface="Verdana" panose="020B0604030504040204" pitchFamily="34" charset="0"/>
                          <a:ea typeface="Verdana" panose="020B0604030504040204" pitchFamily="34" charset="0"/>
                          <a:cs typeface="Verdana" panose="020B0604030504040204" pitchFamily="34" charset="0"/>
                        </a:rPr>
                        <a:t>certainty</a:t>
                      </a:r>
                      <a:r>
                        <a:rPr lang="en-US" sz="1600">
                          <a:effectLst/>
                          <a:latin typeface="Verdana" panose="020B0604030504040204" pitchFamily="34" charset="0"/>
                          <a:ea typeface="Verdana" panose="020B0604030504040204" pitchFamily="34" charset="0"/>
                          <a:cs typeface="Verdana" panose="020B0604030504040204" pitchFamily="34" charset="0"/>
                        </a:rPr>
                        <a:t> about costs of materials</a:t>
                      </a: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marR="0" algn="l">
                        <a:spcBef>
                          <a:spcPct val="0"/>
                        </a:spcBef>
                        <a:spcAft>
                          <a:spcPts val="1200"/>
                        </a:spcAft>
                      </a:pPr>
                      <a:r>
                        <a:rPr lang="en-US" sz="1600">
                          <a:effectLst/>
                          <a:latin typeface="Verdana" panose="020B0604030504040204" pitchFamily="34" charset="0"/>
                          <a:ea typeface="Verdana" panose="020B0604030504040204" pitchFamily="34" charset="0"/>
                          <a:cs typeface="Verdana" panose="020B0604030504040204" pitchFamily="34" charset="0"/>
                        </a:rPr>
                        <a:t>Changes </a:t>
                      </a:r>
                      <a:r>
                        <a:rPr lang="en-US" sz="1600" smtClean="0">
                          <a:effectLst/>
                          <a:latin typeface="Verdana" panose="020B0604030504040204" pitchFamily="34" charset="0"/>
                          <a:ea typeface="Verdana" panose="020B0604030504040204" pitchFamily="34" charset="0"/>
                          <a:cs typeface="Verdana" panose="020B0604030504040204" pitchFamily="34" charset="0"/>
                        </a:rPr>
                        <a:t>to anticipated ROI</a:t>
                      </a:r>
                      <a:endParaRPr lang="en-US" sz="1600">
                        <a:effectLst/>
                        <a:latin typeface="Verdana" panose="020B0604030504040204" pitchFamily="34" charset="0"/>
                        <a:ea typeface="Verdana" panose="020B0604030504040204" pitchFamily="34" charset="0"/>
                        <a:cs typeface="Verdana" panose="020B0604030504040204" pitchFamily="34" charset="0"/>
                      </a:endParaRP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38665986"/>
                  </a:ext>
                </a:extLst>
              </a:tr>
              <a:tr h="887827">
                <a:tc>
                  <a:txBody>
                    <a:bodyPr/>
                    <a:lstStyle/>
                    <a:p>
                      <a:pPr marL="0" marR="0" algn="l">
                        <a:spcBef>
                          <a:spcPct val="0"/>
                        </a:spcBef>
                        <a:spcAft>
                          <a:spcPts val="1200"/>
                        </a:spcAft>
                      </a:pPr>
                      <a:r>
                        <a:rPr lang="en-US" sz="1600" dirty="0">
                          <a:effectLst/>
                          <a:latin typeface="Verdana" panose="020B0604030504040204" pitchFamily="34" charset="0"/>
                          <a:ea typeface="Verdana" panose="020B0604030504040204" pitchFamily="34" charset="0"/>
                          <a:cs typeface="Verdana" panose="020B0604030504040204" pitchFamily="34" charset="0"/>
                        </a:rPr>
                        <a:t>Additional duties </a:t>
                      </a:r>
                      <a:r>
                        <a:rPr lang="en-US" sz="1600" dirty="0" smtClean="0">
                          <a:effectLst/>
                          <a:latin typeface="Verdana" panose="020B0604030504040204" pitchFamily="34" charset="0"/>
                          <a:ea typeface="Verdana" panose="020B0604030504040204" pitchFamily="34" charset="0"/>
                          <a:cs typeface="Verdana" panose="020B0604030504040204" pitchFamily="34" charset="0"/>
                        </a:rPr>
                        <a:t>unforeseen</a:t>
                      </a:r>
                      <a:endParaRPr lang="en-US" sz="1600" dirty="0">
                        <a:effectLst/>
                        <a:latin typeface="Verdana" panose="020B0604030504040204" pitchFamily="34" charset="0"/>
                        <a:ea typeface="Verdana" panose="020B0604030504040204" pitchFamily="34" charset="0"/>
                        <a:cs typeface="Verdana" panose="020B0604030504040204" pitchFamily="34" charset="0"/>
                      </a:endParaRP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marR="0" algn="l">
                        <a:spcBef>
                          <a:spcPct val="0"/>
                        </a:spcBef>
                        <a:spcAft>
                          <a:spcPts val="1200"/>
                        </a:spcAft>
                      </a:pPr>
                      <a:r>
                        <a:rPr lang="en-US" sz="1600" smtClean="0">
                          <a:effectLst/>
                          <a:latin typeface="Verdana" panose="020B0604030504040204" pitchFamily="34" charset="0"/>
                          <a:ea typeface="Verdana" panose="020B0604030504040204" pitchFamily="34" charset="0"/>
                          <a:cs typeface="Verdana" panose="020B0604030504040204" pitchFamily="34" charset="0"/>
                        </a:rPr>
                        <a:t>Liability for </a:t>
                      </a:r>
                      <a:r>
                        <a:rPr lang="en-US" sz="1600">
                          <a:effectLst/>
                          <a:latin typeface="Verdana" panose="020B0604030504040204" pitchFamily="34" charset="0"/>
                          <a:ea typeface="Verdana" panose="020B0604030504040204" pitchFamily="34" charset="0"/>
                          <a:cs typeface="Verdana" panose="020B0604030504040204" pitchFamily="34" charset="0"/>
                        </a:rPr>
                        <a:t>paying for additional </a:t>
                      </a:r>
                      <a:r>
                        <a:rPr lang="en-US" sz="1600" smtClean="0">
                          <a:effectLst/>
                          <a:latin typeface="Verdana" panose="020B0604030504040204" pitchFamily="34" charset="0"/>
                          <a:ea typeface="Verdana" panose="020B0604030504040204" pitchFamily="34" charset="0"/>
                          <a:cs typeface="Verdana" panose="020B0604030504040204" pitchFamily="34" charset="0"/>
                        </a:rPr>
                        <a:t>duties</a:t>
                      </a:r>
                      <a:endParaRPr lang="en-US" sz="1600">
                        <a:effectLst/>
                        <a:latin typeface="Verdana" panose="020B0604030504040204" pitchFamily="34" charset="0"/>
                        <a:ea typeface="Verdana" panose="020B0604030504040204" pitchFamily="34" charset="0"/>
                        <a:cs typeface="Verdana" panose="020B0604030504040204" pitchFamily="34" charset="0"/>
                      </a:endParaRP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773263269"/>
                  </a:ext>
                </a:extLst>
              </a:tr>
              <a:tr h="887827">
                <a:tc>
                  <a:txBody>
                    <a:bodyPr/>
                    <a:lstStyle/>
                    <a:p>
                      <a:pPr marL="0" marR="0" algn="l">
                        <a:spcBef>
                          <a:spcPct val="0"/>
                        </a:spcBef>
                        <a:spcAft>
                          <a:spcPts val="1200"/>
                        </a:spcAft>
                      </a:pPr>
                      <a:r>
                        <a:rPr lang="en-US" sz="1600">
                          <a:effectLst/>
                          <a:latin typeface="Verdana" panose="020B0604030504040204" pitchFamily="34" charset="0"/>
                          <a:ea typeface="Verdana" panose="020B0604030504040204" pitchFamily="34" charset="0"/>
                          <a:cs typeface="Verdana" panose="020B0604030504040204" pitchFamily="34" charset="0"/>
                        </a:rPr>
                        <a:t>Limited volumes without additional </a:t>
                      </a:r>
                      <a:r>
                        <a:rPr lang="en-US" sz="1600" smtClean="0">
                          <a:effectLst/>
                          <a:latin typeface="Verdana" panose="020B0604030504040204" pitchFamily="34" charset="0"/>
                          <a:ea typeface="Verdana" panose="020B0604030504040204" pitchFamily="34" charset="0"/>
                          <a:cs typeface="Verdana" panose="020B0604030504040204" pitchFamily="34" charset="0"/>
                        </a:rPr>
                        <a:t>duties</a:t>
                      </a:r>
                      <a:endParaRPr lang="en-US" sz="1600">
                        <a:effectLst/>
                        <a:latin typeface="Verdana" panose="020B0604030504040204" pitchFamily="34" charset="0"/>
                        <a:ea typeface="Verdana" panose="020B0604030504040204" pitchFamily="34" charset="0"/>
                        <a:cs typeface="Verdana" panose="020B0604030504040204" pitchFamily="34" charset="0"/>
                      </a:endParaRP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marR="0" algn="l">
                        <a:spcBef>
                          <a:spcPct val="0"/>
                        </a:spcBef>
                        <a:spcAft>
                          <a:spcPts val="1200"/>
                        </a:spcAft>
                      </a:pPr>
                      <a:r>
                        <a:rPr lang="en-US" sz="1600" smtClean="0">
                          <a:effectLst/>
                          <a:latin typeface="Verdana" panose="020B0604030504040204" pitchFamily="34" charset="0"/>
                          <a:ea typeface="Verdana" panose="020B0604030504040204" pitchFamily="34" charset="0"/>
                          <a:cs typeface="Verdana" panose="020B0604030504040204" pitchFamily="34" charset="0"/>
                        </a:rPr>
                        <a:t>Availability and timing of supply</a:t>
                      </a:r>
                      <a:endParaRPr lang="en-US" sz="1600">
                        <a:effectLst/>
                        <a:latin typeface="Verdana" panose="020B0604030504040204" pitchFamily="34" charset="0"/>
                        <a:ea typeface="Verdana" panose="020B0604030504040204" pitchFamily="34" charset="0"/>
                        <a:cs typeface="Verdana" panose="020B0604030504040204" pitchFamily="34" charset="0"/>
                      </a:endParaRP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208506120"/>
                  </a:ext>
                </a:extLst>
              </a:tr>
              <a:tr h="887827">
                <a:tc>
                  <a:txBody>
                    <a:bodyPr/>
                    <a:lstStyle/>
                    <a:p>
                      <a:pPr marL="0" marR="0" algn="l">
                        <a:spcBef>
                          <a:spcPct val="0"/>
                        </a:spcBef>
                        <a:spcAft>
                          <a:spcPts val="1200"/>
                        </a:spcAft>
                      </a:pPr>
                      <a:r>
                        <a:rPr lang="en-US" sz="1600" smtClean="0">
                          <a:effectLst/>
                          <a:latin typeface="Verdana" panose="020B0604030504040204" pitchFamily="34" charset="0"/>
                          <a:ea typeface="Verdana" panose="020B0604030504040204" pitchFamily="34" charset="0"/>
                          <a:cs typeface="Verdana" panose="020B0604030504040204" pitchFamily="34" charset="0"/>
                        </a:rPr>
                        <a:t>Other </a:t>
                      </a:r>
                      <a:r>
                        <a:rPr lang="en-US" sz="1600">
                          <a:effectLst/>
                          <a:latin typeface="Verdana" panose="020B0604030504040204" pitchFamily="34" charset="0"/>
                          <a:ea typeface="Verdana" panose="020B0604030504040204" pitchFamily="34" charset="0"/>
                          <a:cs typeface="Verdana" panose="020B0604030504040204" pitchFamily="34" charset="0"/>
                        </a:rPr>
                        <a:t>market </a:t>
                      </a:r>
                      <a:r>
                        <a:rPr lang="en-US" sz="1600" smtClean="0">
                          <a:effectLst/>
                          <a:latin typeface="Verdana" panose="020B0604030504040204" pitchFamily="34" charset="0"/>
                          <a:ea typeface="Verdana" panose="020B0604030504040204" pitchFamily="34" charset="0"/>
                          <a:cs typeface="Verdana" panose="020B0604030504040204" pitchFamily="34" charset="0"/>
                        </a:rPr>
                        <a:t>players can affect your duty liability</a:t>
                      </a:r>
                      <a:endParaRPr lang="en-US" sz="1600">
                        <a:effectLst/>
                        <a:latin typeface="Verdana" panose="020B0604030504040204" pitchFamily="34" charset="0"/>
                        <a:ea typeface="Verdana" panose="020B0604030504040204" pitchFamily="34" charset="0"/>
                        <a:cs typeface="Verdana" panose="020B0604030504040204" pitchFamily="34" charset="0"/>
                      </a:endParaRP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tc>
                  <a:txBody>
                    <a:bodyPr/>
                    <a:lstStyle/>
                    <a:p>
                      <a:pPr marL="0" marR="0" algn="l">
                        <a:spcBef>
                          <a:spcPct val="0"/>
                        </a:spcBef>
                        <a:spcAft>
                          <a:spcPts val="1200"/>
                        </a:spcAft>
                      </a:pPr>
                      <a:r>
                        <a:rPr lang="en-US" sz="1600" dirty="0" smtClean="0">
                          <a:effectLst/>
                          <a:latin typeface="Verdana" panose="020B0604030504040204" pitchFamily="34" charset="0"/>
                          <a:ea typeface="Verdana" panose="020B0604030504040204" pitchFamily="34" charset="0"/>
                          <a:cs typeface="Verdana" panose="020B0604030504040204" pitchFamily="34" charset="0"/>
                        </a:rPr>
                        <a:t>Need for</a:t>
                      </a:r>
                      <a:r>
                        <a:rPr lang="en-US" sz="1600" baseline="0" dirty="0" smtClean="0">
                          <a:effectLst/>
                          <a:latin typeface="Verdana" panose="020B0604030504040204" pitchFamily="34" charset="0"/>
                          <a:ea typeface="Verdana" panose="020B0604030504040204" pitchFamily="34" charset="0"/>
                          <a:cs typeface="Verdana" panose="020B0604030504040204" pitchFamily="34" charset="0"/>
                        </a:rPr>
                        <a:t> </a:t>
                      </a:r>
                      <a:r>
                        <a:rPr lang="en-US" sz="1600" dirty="0" smtClean="0">
                          <a:effectLst/>
                          <a:latin typeface="Verdana" panose="020B0604030504040204" pitchFamily="34" charset="0"/>
                          <a:ea typeface="Verdana" panose="020B0604030504040204" pitchFamily="34" charset="0"/>
                          <a:cs typeface="Verdana" panose="020B0604030504040204" pitchFamily="34" charset="0"/>
                        </a:rPr>
                        <a:t>strategic </a:t>
                      </a:r>
                      <a:r>
                        <a:rPr lang="en-US" sz="1600" dirty="0">
                          <a:effectLst/>
                          <a:latin typeface="Verdana" panose="020B0604030504040204" pitchFamily="34" charset="0"/>
                          <a:ea typeface="Verdana" panose="020B0604030504040204" pitchFamily="34" charset="0"/>
                          <a:cs typeface="Verdana" panose="020B0604030504040204" pitchFamily="34" charset="0"/>
                        </a:rPr>
                        <a:t>management </a:t>
                      </a:r>
                      <a:r>
                        <a:rPr lang="en-US" sz="1600" dirty="0" smtClean="0">
                          <a:effectLst/>
                          <a:latin typeface="Verdana" panose="020B0604030504040204" pitchFamily="34" charset="0"/>
                          <a:ea typeface="Verdana" panose="020B0604030504040204" pitchFamily="34" charset="0"/>
                          <a:cs typeface="Verdana" panose="020B0604030504040204" pitchFamily="34" charset="0"/>
                        </a:rPr>
                        <a:t>to </a:t>
                      </a:r>
                      <a:r>
                        <a:rPr lang="en-US" sz="1600" dirty="0">
                          <a:effectLst/>
                          <a:latin typeface="Verdana" panose="020B0604030504040204" pitchFamily="34" charset="0"/>
                          <a:ea typeface="Verdana" panose="020B0604030504040204" pitchFamily="34" charset="0"/>
                          <a:cs typeface="Verdana" panose="020B0604030504040204" pitchFamily="34" charset="0"/>
                        </a:rPr>
                        <a:t>mitigate risk</a:t>
                      </a:r>
                    </a:p>
                  </a:txBody>
                  <a:tcPr marL="1828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2684985449"/>
                  </a:ext>
                </a:extLst>
              </a:tr>
            </a:tbl>
          </a:graphicData>
        </a:graphic>
      </p:graphicFrame>
    </p:spTree>
    <p:extLst>
      <p:ext uri="{BB962C8B-B14F-4D97-AF65-F5344CB8AC3E}">
        <p14:creationId xmlns:p14="http://schemas.microsoft.com/office/powerpoint/2010/main" val="3563320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USMCA – Dispute Settlement for Trade Remedies</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440046" y="1524000"/>
            <a:ext cx="11237136" cy="4033167"/>
          </a:xfrm>
        </p:spPr>
        <p:txBody>
          <a:bodyPr/>
          <a:lstStyle/>
          <a:p>
            <a:r>
              <a:rPr lang="en-US" sz="2600" dirty="0"/>
              <a:t>The USMCA preserves the binational panel "dispute settlement mechanism" presently found in NAFTA Chapter 19, and confers on all parties the right to challenge each other’s anti-dumping and countervailing duty decisions before an independent, expert panel. Chapter 19 became a red line issue for Canada during the negotiations and was hotly contested by U.S. negotiators. </a:t>
            </a:r>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40</a:t>
            </a:fld>
            <a:endParaRPr lang="en-US" dirty="0"/>
          </a:p>
        </p:txBody>
      </p:sp>
    </p:spTree>
    <p:extLst>
      <p:ext uri="{BB962C8B-B14F-4D97-AF65-F5344CB8AC3E}">
        <p14:creationId xmlns:p14="http://schemas.microsoft.com/office/powerpoint/2010/main" val="3269534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USMCA – Dispute </a:t>
            </a:r>
            <a:r>
              <a:rPr lang="en-US" dirty="0" smtClean="0">
                <a:effectLst>
                  <a:outerShdw blurRad="38100" dist="38100" dir="2700000" algn="tl">
                    <a:srgbClr val="000000">
                      <a:alpha val="43137"/>
                    </a:srgbClr>
                  </a:outerShdw>
                </a:effectLst>
              </a:rPr>
              <a:t>Settlement for Investors</a:t>
            </a:r>
            <a:endParaRPr lang="en-US" dirty="0"/>
          </a:p>
        </p:txBody>
      </p:sp>
      <p:sp>
        <p:nvSpPr>
          <p:cNvPr id="3" name="Content Placeholder 2"/>
          <p:cNvSpPr>
            <a:spLocks noGrp="1"/>
          </p:cNvSpPr>
          <p:nvPr>
            <p:ph sz="half" idx="1"/>
          </p:nvPr>
        </p:nvSpPr>
        <p:spPr/>
        <p:txBody>
          <a:bodyPr/>
          <a:lstStyle/>
          <a:p>
            <a:r>
              <a:rPr lang="en-US" dirty="0" smtClean="0"/>
              <a:t>The Investment-State Dispute Settlement (ISDS) mechanism that </a:t>
            </a:r>
            <a:r>
              <a:rPr lang="en-US" dirty="0" err="1" smtClean="0"/>
              <a:t>wa</a:t>
            </a:r>
            <a:r>
              <a:rPr lang="en-US" dirty="0" smtClean="0"/>
              <a:t> available for Chapter 11 (investment) violations is not </a:t>
            </a:r>
            <a:r>
              <a:rPr lang="en-US" dirty="0"/>
              <a:t>applicable to  U.S.-CAN </a:t>
            </a:r>
            <a:r>
              <a:rPr lang="en-US" dirty="0" smtClean="0"/>
              <a:t>disputes; U.S</a:t>
            </a:r>
            <a:r>
              <a:rPr lang="en-US" dirty="0"/>
              <a:t>.-MEX disputes restricted</a:t>
            </a:r>
          </a:p>
        </p:txBody>
      </p:sp>
      <p:sp>
        <p:nvSpPr>
          <p:cNvPr id="4" name="Slide Number Placeholder 3"/>
          <p:cNvSpPr>
            <a:spLocks noGrp="1"/>
          </p:cNvSpPr>
          <p:nvPr>
            <p:ph type="sldNum" sz="quarter" idx="18"/>
          </p:nvPr>
        </p:nvSpPr>
        <p:spPr/>
        <p:txBody>
          <a:bodyPr/>
          <a:lstStyle/>
          <a:p>
            <a:fld id="{8E22A6E6-357A-204A-8141-87424A8157F6}" type="slidenum">
              <a:rPr lang="en-US" smtClean="0"/>
              <a:t>41</a:t>
            </a:fld>
            <a:endParaRPr lang="en-US"/>
          </a:p>
        </p:txBody>
      </p:sp>
    </p:spTree>
    <p:extLst>
      <p:ext uri="{BB962C8B-B14F-4D97-AF65-F5344CB8AC3E}">
        <p14:creationId xmlns:p14="http://schemas.microsoft.com/office/powerpoint/2010/main" val="3321830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USMCA – Energy</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83111" y="1524000"/>
            <a:ext cx="11237136" cy="4033167"/>
          </a:xfrm>
        </p:spPr>
        <p:txBody>
          <a:bodyPr/>
          <a:lstStyle/>
          <a:p>
            <a:r>
              <a:rPr lang="en-US" dirty="0"/>
              <a:t>Provisions governing trade in energy will be found across the modernized agreement. </a:t>
            </a:r>
            <a:endParaRPr lang="en-US" dirty="0" smtClean="0"/>
          </a:p>
          <a:p>
            <a:r>
              <a:rPr lang="en-US" dirty="0" smtClean="0"/>
              <a:t>includes </a:t>
            </a:r>
            <a:r>
              <a:rPr lang="en-US" dirty="0"/>
              <a:t>disciplines and provisions in the areas of national treatment and market access, rules of origin, customs and trade facilitation, and cross-border trade in services and investment.</a:t>
            </a:r>
          </a:p>
          <a:p>
            <a:r>
              <a:rPr lang="en-US" dirty="0"/>
              <a:t>Importantly, the agreement no longer includes what was referred to as the energy “proportionality clause</a:t>
            </a:r>
            <a:r>
              <a:rPr lang="en-US" dirty="0" smtClean="0"/>
              <a:t>”. </a:t>
            </a:r>
            <a:endParaRPr lang="en-US" dirty="0"/>
          </a:p>
        </p:txBody>
      </p:sp>
      <p:sp>
        <p:nvSpPr>
          <p:cNvPr id="4" name="Slide Number Placeholder 3"/>
          <p:cNvSpPr>
            <a:spLocks noGrp="1"/>
          </p:cNvSpPr>
          <p:nvPr>
            <p:ph type="sldNum" sz="quarter" idx="18"/>
          </p:nvPr>
        </p:nvSpPr>
        <p:spPr/>
        <p:txBody>
          <a:bodyPr/>
          <a:lstStyle/>
          <a:p>
            <a:fld id="{8E22A6E6-357A-204A-8141-87424A8157F6}" type="slidenum">
              <a:rPr lang="en-US" smtClean="0"/>
              <a:t>42</a:t>
            </a:fld>
            <a:endParaRPr lang="en-US"/>
          </a:p>
        </p:txBody>
      </p:sp>
    </p:spTree>
    <p:extLst>
      <p:ext uri="{BB962C8B-B14F-4D97-AF65-F5344CB8AC3E}">
        <p14:creationId xmlns:p14="http://schemas.microsoft.com/office/powerpoint/2010/main" val="1266256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USMCA – Global Safeguards</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563411" y="1524000"/>
            <a:ext cx="11237136" cy="4033167"/>
          </a:xfrm>
        </p:spPr>
        <p:txBody>
          <a:bodyPr>
            <a:normAutofit/>
          </a:bodyPr>
          <a:lstStyle/>
          <a:p>
            <a:r>
              <a:rPr lang="en-US" sz="2600" dirty="0"/>
              <a:t>With respect to global safeguards, the USMCA is almost identical to the existing global safeguards exclusion under </a:t>
            </a:r>
            <a:r>
              <a:rPr lang="en-US" sz="2600" dirty="0" smtClean="0"/>
              <a:t>NAFTA </a:t>
            </a:r>
            <a:r>
              <a:rPr lang="en-US" sz="2600" dirty="0" err="1" smtClean="0"/>
              <a:t>Ch</a:t>
            </a:r>
            <a:r>
              <a:rPr lang="en-US" sz="2600" dirty="0" smtClean="0"/>
              <a:t> 8.</a:t>
            </a:r>
          </a:p>
          <a:p>
            <a:r>
              <a:rPr lang="en-US" sz="2600" dirty="0" smtClean="0"/>
              <a:t>Continues </a:t>
            </a:r>
            <a:r>
              <a:rPr lang="en-US" sz="2600" dirty="0"/>
              <a:t>to provide preferential treatment to imports from the other parties. </a:t>
            </a:r>
            <a:endParaRPr lang="en-US" sz="2600" dirty="0" smtClean="0"/>
          </a:p>
          <a:p>
            <a:r>
              <a:rPr lang="en-US" sz="2600" dirty="0" smtClean="0"/>
              <a:t>Safeguard - preferential </a:t>
            </a:r>
            <a:r>
              <a:rPr lang="en-US" sz="2600" dirty="0"/>
              <a:t>t</a:t>
            </a:r>
            <a:r>
              <a:rPr lang="en-US" sz="2600" dirty="0" smtClean="0"/>
              <a:t>est for US and Mexico under Canadian law (</a:t>
            </a:r>
            <a:r>
              <a:rPr lang="en-US" sz="2600" i="1" dirty="0" smtClean="0"/>
              <a:t>Customs Tariff, </a:t>
            </a:r>
            <a:r>
              <a:rPr lang="en-US" sz="2600" dirty="0" smtClean="0"/>
              <a:t>section 59(b)): requires “important contribution to serious injury or threat of serious injury to domestic producers of like or directly competitive goods”.  </a:t>
            </a:r>
          </a:p>
        </p:txBody>
      </p:sp>
      <p:sp>
        <p:nvSpPr>
          <p:cNvPr id="3" name="Slide Number Placeholder 2"/>
          <p:cNvSpPr>
            <a:spLocks noGrp="1"/>
          </p:cNvSpPr>
          <p:nvPr>
            <p:ph type="sldNum" sz="quarter" idx="18"/>
          </p:nvPr>
        </p:nvSpPr>
        <p:spPr/>
        <p:txBody>
          <a:bodyPr/>
          <a:lstStyle/>
          <a:p>
            <a:fld id="{8E22A6E6-357A-204A-8141-87424A8157F6}" type="slidenum">
              <a:rPr lang="en-US" smtClean="0"/>
              <a:pPr/>
              <a:t>43</a:t>
            </a:fld>
            <a:endParaRPr lang="en-US" dirty="0"/>
          </a:p>
        </p:txBody>
      </p:sp>
    </p:spTree>
    <p:extLst>
      <p:ext uri="{BB962C8B-B14F-4D97-AF65-F5344CB8AC3E}">
        <p14:creationId xmlns:p14="http://schemas.microsoft.com/office/powerpoint/2010/main" val="3686694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USMCA – No Canada-U.S. Government Procurement  </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483111" y="1524000"/>
            <a:ext cx="11237136" cy="4033167"/>
          </a:xfrm>
        </p:spPr>
        <p:txBody>
          <a:bodyPr>
            <a:normAutofit/>
          </a:bodyPr>
          <a:lstStyle/>
          <a:p>
            <a:r>
              <a:rPr lang="en-US" sz="1900" dirty="0" smtClean="0"/>
              <a:t>Notably, USMCA has no government procurement provisions gathering access (Buy America) </a:t>
            </a:r>
          </a:p>
          <a:p>
            <a:r>
              <a:rPr lang="en-US" sz="1900" dirty="0" smtClean="0"/>
              <a:t>This omission is viewed as Canada’s loss in the negotiation</a:t>
            </a:r>
          </a:p>
          <a:p>
            <a:pPr lvl="1"/>
            <a:r>
              <a:rPr lang="en-US" sz="1900" dirty="0" smtClean="0"/>
              <a:t>This was a significant focus of the Canada-EU Comprehensive Economic and Trade Agreement (CETA)</a:t>
            </a:r>
          </a:p>
          <a:p>
            <a:r>
              <a:rPr lang="en-US" sz="1900" dirty="0" smtClean="0"/>
              <a:t>Canada and the U.S. will retain access to each other’s procurement markets through the WTO Agreement on Government Procurement (including at the sub-federal level).</a:t>
            </a:r>
          </a:p>
          <a:p>
            <a:r>
              <a:rPr lang="en-US" sz="1900" dirty="0" smtClean="0"/>
              <a:t>The Canada-Mexican procurement obligations will be provided under the Comprehensive and Progressive Agreement for Trans-Pacific Partnership (CPTPP). </a:t>
            </a:r>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44</a:t>
            </a:fld>
            <a:endParaRPr lang="en-US" dirty="0"/>
          </a:p>
        </p:txBody>
      </p:sp>
    </p:spTree>
    <p:extLst>
      <p:ext uri="{BB962C8B-B14F-4D97-AF65-F5344CB8AC3E}">
        <p14:creationId xmlns:p14="http://schemas.microsoft.com/office/powerpoint/2010/main" val="37599184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 </a:t>
            </a:r>
            <a:r>
              <a:rPr lang="en-US" smtClean="0"/>
              <a:t>What Can </a:t>
            </a:r>
            <a:r>
              <a:rPr lang="en-US"/>
              <a:t>Y</a:t>
            </a:r>
            <a:r>
              <a:rPr lang="en-US" smtClean="0"/>
              <a:t>ou Do</a:t>
            </a:r>
            <a:r>
              <a:rPr lang="en-US"/>
              <a:t>?</a:t>
            </a:r>
          </a:p>
        </p:txBody>
      </p:sp>
      <p:sp>
        <p:nvSpPr>
          <p:cNvPr id="3" name="Slide Number Placeholder 2"/>
          <p:cNvSpPr>
            <a:spLocks noGrp="1"/>
          </p:cNvSpPr>
          <p:nvPr>
            <p:ph type="sldNum" sz="quarter" idx="18"/>
          </p:nvPr>
        </p:nvSpPr>
        <p:spPr/>
        <p:txBody>
          <a:bodyPr/>
          <a:lstStyle/>
          <a:p>
            <a:fld id="{8E22A6E6-357A-204A-8141-87424A8157F6}" type="slidenum">
              <a:rPr lang="en-US" smtClean="0"/>
              <a:t>45</a:t>
            </a:fld>
            <a:endParaRPr lang="en-US"/>
          </a:p>
        </p:txBody>
      </p:sp>
      <p:sp>
        <p:nvSpPr>
          <p:cNvPr id="6" name="Content Placeholder 5"/>
          <p:cNvSpPr>
            <a:spLocks noGrp="1"/>
          </p:cNvSpPr>
          <p:nvPr>
            <p:ph sz="half" idx="1"/>
          </p:nvPr>
        </p:nvSpPr>
        <p:spPr>
          <a:xfrm>
            <a:off x="475488" y="1676400"/>
            <a:ext cx="11237136" cy="4033167"/>
          </a:xfrm>
        </p:spPr>
        <p:txBody>
          <a:bodyPr>
            <a:normAutofit/>
          </a:bodyPr>
          <a:lstStyle/>
          <a:p>
            <a:r>
              <a:rPr lang="en-US"/>
              <a:t>Contractual Clauses</a:t>
            </a:r>
          </a:p>
          <a:p>
            <a:pPr lvl="1"/>
            <a:r>
              <a:rPr lang="en-US" sz="1800" smtClean="0"/>
              <a:t>Who </a:t>
            </a:r>
            <a:r>
              <a:rPr lang="en-US" sz="1800"/>
              <a:t>will be liable for taxes/tariffs/duties/penalties/interest</a:t>
            </a:r>
            <a:r>
              <a:rPr lang="en-US" sz="1800" smtClean="0"/>
              <a:t>?</a:t>
            </a:r>
            <a:endParaRPr lang="en-US" sz="1800"/>
          </a:p>
          <a:p>
            <a:pPr lvl="1"/>
            <a:r>
              <a:rPr lang="en-US" sz="1800"/>
              <a:t>Does the supplier have any obligation to be fair in how it allocates its quota under the provisional safeguards</a:t>
            </a:r>
            <a:r>
              <a:rPr lang="en-US" sz="1800" smtClean="0"/>
              <a:t>?</a:t>
            </a:r>
            <a:endParaRPr lang="en-US" sz="1800"/>
          </a:p>
          <a:p>
            <a:pPr lvl="1"/>
            <a:r>
              <a:rPr lang="en-US" sz="1800"/>
              <a:t>Clauses to allow a purchaser to </a:t>
            </a:r>
            <a:r>
              <a:rPr lang="en-US" sz="1800" smtClean="0"/>
              <a:t>reduce or cancel </a:t>
            </a:r>
            <a:r>
              <a:rPr lang="en-US" sz="1800"/>
              <a:t>an order if surtaxes apply or to require the seller to guarantee </a:t>
            </a:r>
            <a:r>
              <a:rPr lang="en-US" sz="1800" smtClean="0"/>
              <a:t>supply?</a:t>
            </a:r>
            <a:endParaRPr lang="en-US" sz="1800"/>
          </a:p>
          <a:p>
            <a:endParaRPr lang="en-US" smtClean="0"/>
          </a:p>
          <a:p>
            <a:r>
              <a:rPr lang="en-US" smtClean="0"/>
              <a:t>AD/CVD Duties are Different from Safeguards</a:t>
            </a:r>
          </a:p>
          <a:p>
            <a:pPr lvl="1"/>
            <a:r>
              <a:rPr lang="en-US" sz="1800" smtClean="0"/>
              <a:t>Cannot make the vendor/exporter responsible for anti-dumping duties</a:t>
            </a:r>
          </a:p>
          <a:p>
            <a:pPr lvl="1"/>
            <a:r>
              <a:rPr lang="en-US" sz="1800" smtClean="0"/>
              <a:t>Can take precautionary steps if responsible for duties (e.g., check quotes)</a:t>
            </a:r>
          </a:p>
          <a:p>
            <a:pPr marL="457200" lvl="1" indent="0">
              <a:buNone/>
            </a:pPr>
            <a:endParaRPr lang="en-US" smtClean="0"/>
          </a:p>
          <a:p>
            <a:pPr lvl="1"/>
            <a:endParaRPr lang="en-US"/>
          </a:p>
        </p:txBody>
      </p:sp>
    </p:spTree>
    <p:extLst>
      <p:ext uri="{BB962C8B-B14F-4D97-AF65-F5344CB8AC3E}">
        <p14:creationId xmlns:p14="http://schemas.microsoft.com/office/powerpoint/2010/main" val="795603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Contracts: Allocations of Liabilities and Other Key Terms </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a:xfrm>
            <a:off x="503841" y="1524000"/>
            <a:ext cx="11237136" cy="4033167"/>
          </a:xfrm>
        </p:spPr>
        <p:txBody>
          <a:bodyPr/>
          <a:lstStyle/>
          <a:p>
            <a:r>
              <a:rPr lang="en-US" dirty="0" smtClean="0"/>
              <a:t>Consider who will be liable for taxes/tariffs/duties/penalties/interest</a:t>
            </a:r>
          </a:p>
          <a:p>
            <a:r>
              <a:rPr lang="en-US" dirty="0" smtClean="0"/>
              <a:t>Distinction between anti-dumping / countervailing duties, and the safeguard surtax </a:t>
            </a:r>
            <a:r>
              <a:rPr lang="en-US" dirty="0" smtClean="0">
                <a:sym typeface="Wingdings" panose="05000000000000000000" pitchFamily="2" charset="2"/>
              </a:rPr>
              <a:t> cannot make vendor / exporter responsible for ADD.</a:t>
            </a:r>
            <a:endParaRPr lang="en-US" dirty="0" smtClean="0"/>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46</a:t>
            </a:fld>
            <a:endParaRPr lang="en-US" dirty="0"/>
          </a:p>
        </p:txBody>
      </p:sp>
    </p:spTree>
    <p:extLst>
      <p:ext uri="{BB962C8B-B14F-4D97-AF65-F5344CB8AC3E}">
        <p14:creationId xmlns:p14="http://schemas.microsoft.com/office/powerpoint/2010/main" val="159970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Contracts: Allocations of Liabilities and Other Key Terms </a:t>
            </a:r>
            <a:endParaRPr lang="en-US" dirty="0"/>
          </a:p>
        </p:txBody>
      </p:sp>
      <p:sp>
        <p:nvSpPr>
          <p:cNvPr id="3" name="Content Placeholder 2"/>
          <p:cNvSpPr>
            <a:spLocks noGrp="1"/>
          </p:cNvSpPr>
          <p:nvPr>
            <p:ph sz="half" idx="1"/>
          </p:nvPr>
        </p:nvSpPr>
        <p:spPr>
          <a:xfrm>
            <a:off x="483111" y="1524000"/>
            <a:ext cx="11237136" cy="609600"/>
          </a:xfrm>
        </p:spPr>
        <p:txBody>
          <a:bodyPr/>
          <a:lstStyle/>
          <a:p>
            <a:r>
              <a:rPr lang="en-US" sz="2200" dirty="0"/>
              <a:t>E.g. of allocating liability to the buyer</a:t>
            </a:r>
            <a:r>
              <a:rPr lang="en-US" sz="2200" dirty="0" smtClean="0"/>
              <a:t>:</a:t>
            </a:r>
            <a:endParaRPr lang="en-US" sz="2200" dirty="0"/>
          </a:p>
          <a:p>
            <a:endParaRPr lang="en-US" dirty="0"/>
          </a:p>
        </p:txBody>
      </p:sp>
      <p:sp>
        <p:nvSpPr>
          <p:cNvPr id="4" name="Slide Number Placeholder 3"/>
          <p:cNvSpPr>
            <a:spLocks noGrp="1"/>
          </p:cNvSpPr>
          <p:nvPr>
            <p:ph type="sldNum" sz="quarter" idx="18"/>
          </p:nvPr>
        </p:nvSpPr>
        <p:spPr/>
        <p:txBody>
          <a:bodyPr/>
          <a:lstStyle/>
          <a:p>
            <a:fld id="{8E22A6E6-357A-204A-8141-87424A8157F6}" type="slidenum">
              <a:rPr lang="en-US" smtClean="0"/>
              <a:t>47</a:t>
            </a:fld>
            <a:endParaRPr lang="en-US"/>
          </a:p>
        </p:txBody>
      </p:sp>
      <p:sp>
        <p:nvSpPr>
          <p:cNvPr id="5" name="TextBox 4"/>
          <p:cNvSpPr txBox="1"/>
          <p:nvPr/>
        </p:nvSpPr>
        <p:spPr>
          <a:xfrm>
            <a:off x="642032" y="2110400"/>
            <a:ext cx="11103024" cy="1862048"/>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300" b="1" dirty="0"/>
              <a:t> </a:t>
            </a:r>
            <a:r>
              <a:rPr lang="en-US" sz="2300" b="1" dirty="0" smtClean="0"/>
              <a:t>“Buyer </a:t>
            </a:r>
            <a:r>
              <a:rPr lang="en-US" sz="2300" b="1" dirty="0"/>
              <a:t>agrees to pay any and all new taxes/tariffs/duties assessed on this order from September 1, 2018 through to the time of arrival at Calgary, Canada. This includes, but is not limited to, </a:t>
            </a:r>
            <a:r>
              <a:rPr lang="en-US" sz="2300" b="1" u="sng" dirty="0"/>
              <a:t>trade restrictive tariff or non-tariff countermeasures, anti-dumping or countervailing duties, and safeguard measures on steel products in the form of a surtax, quota or tariff rate quota</a:t>
            </a:r>
            <a:r>
              <a:rPr lang="en-US" sz="2300" b="1" dirty="0" smtClean="0"/>
              <a:t>.”</a:t>
            </a:r>
            <a:endParaRPr lang="en-US" sz="2300" b="1" dirty="0"/>
          </a:p>
        </p:txBody>
      </p:sp>
    </p:spTree>
    <p:extLst>
      <p:ext uri="{BB962C8B-B14F-4D97-AF65-F5344CB8AC3E}">
        <p14:creationId xmlns:p14="http://schemas.microsoft.com/office/powerpoint/2010/main" val="1708041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Contracts: Allocations of Liabilities and Other Key Terms </a:t>
            </a:r>
            <a:endParaRPr lang="en-US" dirty="0"/>
          </a:p>
        </p:txBody>
      </p:sp>
      <p:sp>
        <p:nvSpPr>
          <p:cNvPr id="4" name="Content Placeholder 3"/>
          <p:cNvSpPr>
            <a:spLocks noGrp="1"/>
          </p:cNvSpPr>
          <p:nvPr>
            <p:ph sz="half" idx="1"/>
          </p:nvPr>
        </p:nvSpPr>
        <p:spPr>
          <a:xfrm>
            <a:off x="475488" y="1600201"/>
            <a:ext cx="11237136" cy="609600"/>
          </a:xfrm>
        </p:spPr>
        <p:txBody>
          <a:bodyPr>
            <a:normAutofit/>
          </a:bodyPr>
          <a:lstStyle/>
          <a:p>
            <a:r>
              <a:rPr lang="en-US" sz="2200" dirty="0" smtClean="0"/>
              <a:t>Similarly, seller protection against any liability: </a:t>
            </a:r>
          </a:p>
          <a:p>
            <a:pPr marL="457200" lvl="1" indent="0" algn="just">
              <a:buNone/>
            </a:pPr>
            <a:endParaRPr lang="en-US" b="1" dirty="0" smtClean="0">
              <a:solidFill>
                <a:srgbClr val="FF0000"/>
              </a:solidFill>
            </a:endParaRPr>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48</a:t>
            </a:fld>
            <a:endParaRPr lang="en-US" dirty="0"/>
          </a:p>
        </p:txBody>
      </p:sp>
      <p:sp>
        <p:nvSpPr>
          <p:cNvPr id="5" name="TextBox 4"/>
          <p:cNvSpPr txBox="1"/>
          <p:nvPr/>
        </p:nvSpPr>
        <p:spPr>
          <a:xfrm>
            <a:off x="723013" y="2133600"/>
            <a:ext cx="10757333" cy="1846659"/>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400" b="1" dirty="0">
                <a:solidFill>
                  <a:schemeClr val="tx1"/>
                </a:solidFill>
              </a:rPr>
              <a:t>“The Seller shall have no liability for any loss of profit arising under or in connection with the Purchased Goods in relation to the imposition by the Government of Canada of safeguard measures, trade remedies or any other trade restrictive countermeasures”. </a:t>
            </a:r>
          </a:p>
          <a:p>
            <a:endParaRPr lang="en-US" dirty="0"/>
          </a:p>
        </p:txBody>
      </p:sp>
    </p:spTree>
    <p:extLst>
      <p:ext uri="{BB962C8B-B14F-4D97-AF65-F5344CB8AC3E}">
        <p14:creationId xmlns:p14="http://schemas.microsoft.com/office/powerpoint/2010/main" val="370355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effectLst>
                  <a:outerShdw blurRad="38100" dist="38100" dir="2700000" algn="tl">
                    <a:srgbClr val="000000">
                      <a:alpha val="43137"/>
                    </a:srgbClr>
                  </a:outerShdw>
                </a:effectLst>
              </a:rPr>
              <a:t>Contracts: Allocations of Liabilities and Other Key Terms </a:t>
            </a:r>
            <a:r>
              <a:rPr lang="en-US" sz="3000" dirty="0" smtClean="0">
                <a:effectLst>
                  <a:outerShdw blurRad="38100" dist="38100" dir="2700000" algn="tl">
                    <a:srgbClr val="000000">
                      <a:alpha val="43137"/>
                    </a:srgbClr>
                  </a:outerShdw>
                </a:effectLst>
              </a:rPr>
              <a:t>(Cont’d)</a:t>
            </a:r>
            <a:endParaRPr lang="en-US" sz="3000" dirty="0"/>
          </a:p>
        </p:txBody>
      </p:sp>
      <p:sp>
        <p:nvSpPr>
          <p:cNvPr id="4" name="Content Placeholder 3"/>
          <p:cNvSpPr>
            <a:spLocks noGrp="1"/>
          </p:cNvSpPr>
          <p:nvPr>
            <p:ph sz="half" idx="1"/>
          </p:nvPr>
        </p:nvSpPr>
        <p:spPr>
          <a:xfrm>
            <a:off x="494981" y="1447801"/>
            <a:ext cx="11237136" cy="914400"/>
          </a:xfrm>
        </p:spPr>
        <p:txBody>
          <a:bodyPr>
            <a:normAutofit fontScale="85000" lnSpcReduction="10000"/>
          </a:bodyPr>
          <a:lstStyle/>
          <a:p>
            <a:r>
              <a:rPr lang="en-US" sz="2500" dirty="0" smtClean="0"/>
              <a:t>E.g. of the Seller </a:t>
            </a:r>
            <a:r>
              <a:rPr lang="en-US" sz="2500" dirty="0"/>
              <a:t>ensuring supply of the product under the safeguard quota: </a:t>
            </a:r>
            <a:endParaRPr lang="en-US" sz="2500" dirty="0" smtClean="0"/>
          </a:p>
          <a:p>
            <a:pPr marL="0" indent="0">
              <a:buNone/>
            </a:pPr>
            <a:r>
              <a:rPr lang="en-US" sz="2500" dirty="0" smtClean="0"/>
              <a:t>	</a:t>
            </a:r>
            <a:endParaRPr lang="en-US" dirty="0" smtClean="0"/>
          </a:p>
        </p:txBody>
      </p:sp>
      <p:sp>
        <p:nvSpPr>
          <p:cNvPr id="3" name="Slide Number Placeholder 2"/>
          <p:cNvSpPr>
            <a:spLocks noGrp="1"/>
          </p:cNvSpPr>
          <p:nvPr>
            <p:ph type="sldNum" sz="quarter" idx="18"/>
          </p:nvPr>
        </p:nvSpPr>
        <p:spPr/>
        <p:txBody>
          <a:bodyPr/>
          <a:lstStyle/>
          <a:p>
            <a:fld id="{8E22A6E6-357A-204A-8141-87424A8157F6}" type="slidenum">
              <a:rPr lang="en-US" smtClean="0"/>
              <a:pPr/>
              <a:t>49</a:t>
            </a:fld>
            <a:endParaRPr lang="en-US" dirty="0"/>
          </a:p>
        </p:txBody>
      </p:sp>
      <p:sp>
        <p:nvSpPr>
          <p:cNvPr id="6" name="TextBox 5"/>
          <p:cNvSpPr txBox="1"/>
          <p:nvPr/>
        </p:nvSpPr>
        <p:spPr>
          <a:xfrm>
            <a:off x="838200" y="1905000"/>
            <a:ext cx="10363200" cy="1015663"/>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100" b="1" dirty="0"/>
              <a:t>“The Buyer shall accept such reduced quantity of the </a:t>
            </a:r>
            <a:r>
              <a:rPr lang="en-US" sz="2100" b="1" dirty="0" smtClean="0"/>
              <a:t>Purchased Goods </a:t>
            </a:r>
            <a:r>
              <a:rPr lang="en-US" sz="2100" b="1" dirty="0"/>
              <a:t>and the Seller shall have no liability </a:t>
            </a:r>
            <a:r>
              <a:rPr lang="en-US" sz="2100" b="1" dirty="0" smtClean="0"/>
              <a:t>on account </a:t>
            </a:r>
            <a:r>
              <a:rPr lang="en-US" sz="2100" b="1" dirty="0"/>
              <a:t>of any delivery shortfall resulting from a quota.”</a:t>
            </a:r>
          </a:p>
          <a:p>
            <a:endParaRPr lang="en-US" dirty="0"/>
          </a:p>
        </p:txBody>
      </p:sp>
      <p:sp>
        <p:nvSpPr>
          <p:cNvPr id="7" name="TextBox 6"/>
          <p:cNvSpPr txBox="1"/>
          <p:nvPr/>
        </p:nvSpPr>
        <p:spPr>
          <a:xfrm>
            <a:off x="838200" y="3124200"/>
            <a:ext cx="10363200" cy="230832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100" b="1" dirty="0"/>
              <a:t>“If the imposed quota is a tariff rate quota and adequate quota access at normal tariff levels is not available to fulfill this order, Buyer shall </a:t>
            </a:r>
            <a:r>
              <a:rPr lang="en-US" sz="2100" b="1" dirty="0" smtClean="0"/>
              <a:t>[</a:t>
            </a:r>
            <a:r>
              <a:rPr lang="en-US" sz="2100" b="1" dirty="0"/>
              <a:t>have the option to either cancel or reduce the volume of the order, or] accept delivery of the Purchased Goods at the over-quota tariff </a:t>
            </a:r>
            <a:r>
              <a:rPr lang="en-US" sz="2100" b="1" dirty="0" smtClean="0"/>
              <a:t>rate </a:t>
            </a:r>
            <a:r>
              <a:rPr lang="en-US" sz="2100" b="1" dirty="0"/>
              <a:t>and the cost of the additional tariff on the goods will be added to the price of the Purchased Goods to be paid by the Buyer in accordance </a:t>
            </a:r>
            <a:r>
              <a:rPr lang="en-US" sz="2100" b="1" dirty="0" smtClean="0"/>
              <a:t>with </a:t>
            </a:r>
            <a:r>
              <a:rPr lang="en-US" sz="2100" b="1" dirty="0"/>
              <a:t>the payment terms of this contract.”</a:t>
            </a:r>
          </a:p>
          <a:p>
            <a:endParaRPr lang="en-US" dirty="0"/>
          </a:p>
        </p:txBody>
      </p:sp>
    </p:spTree>
    <p:extLst>
      <p:ext uri="{BB962C8B-B14F-4D97-AF65-F5344CB8AC3E}">
        <p14:creationId xmlns:p14="http://schemas.microsoft.com/office/powerpoint/2010/main" val="165820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 </a:t>
            </a:r>
            <a:r>
              <a:rPr lang="en-US"/>
              <a:t>s. </a:t>
            </a:r>
            <a:r>
              <a:rPr lang="en-US" smtClean="0"/>
              <a:t>232 Tariffs on Steel and Aluminum</a:t>
            </a:r>
            <a:endParaRPr lang="en-US"/>
          </a:p>
        </p:txBody>
      </p:sp>
      <p:sp>
        <p:nvSpPr>
          <p:cNvPr id="4" name="Content Placeholder 3"/>
          <p:cNvSpPr>
            <a:spLocks noGrp="1"/>
          </p:cNvSpPr>
          <p:nvPr>
            <p:ph sz="half" idx="1"/>
          </p:nvPr>
        </p:nvSpPr>
        <p:spPr>
          <a:xfrm>
            <a:off x="457200" y="1219200"/>
            <a:ext cx="5181600" cy="4800601"/>
          </a:xfrm>
        </p:spPr>
        <p:txBody>
          <a:bodyPr>
            <a:normAutofit fontScale="85000" lnSpcReduction="20000"/>
          </a:bodyPr>
          <a:lstStyle/>
          <a:p>
            <a:pPr>
              <a:lnSpc>
                <a:spcPct val="150000"/>
              </a:lnSpc>
              <a:buClr>
                <a:srgbClr val="003F40"/>
              </a:buClr>
              <a:buFont typeface="Arial" panose="020B0604020202020204" pitchFamily="34" charset="0"/>
              <a:buChar char="•"/>
            </a:pPr>
            <a:r>
              <a:rPr lang="en-US" sz="1800" i="1" dirty="0" smtClean="0"/>
              <a:t>U.S</a:t>
            </a:r>
            <a:r>
              <a:rPr lang="en-US" sz="1800" i="1" dirty="0"/>
              <a:t>. Trade Expansion </a:t>
            </a:r>
            <a:r>
              <a:rPr lang="en-US" sz="1800" i="1" dirty="0" smtClean="0"/>
              <a:t>Act: </a:t>
            </a:r>
            <a:r>
              <a:rPr lang="en-US" sz="1800" dirty="0" smtClean="0"/>
              <a:t>ability to restrict imports that threaten national security</a:t>
            </a:r>
          </a:p>
          <a:p>
            <a:pPr>
              <a:lnSpc>
                <a:spcPct val="150000"/>
              </a:lnSpc>
              <a:buClr>
                <a:srgbClr val="003F40"/>
              </a:buClr>
              <a:buFont typeface="Arial" panose="020B0604020202020204" pitchFamily="34" charset="0"/>
              <a:buChar char="•"/>
            </a:pPr>
            <a:r>
              <a:rPr lang="en-US" sz="1800" dirty="0">
                <a:solidFill>
                  <a:srgbClr val="1D2529"/>
                </a:solidFill>
              </a:rPr>
              <a:t>"National security" </a:t>
            </a:r>
            <a:r>
              <a:rPr lang="en-US" sz="1800" dirty="0" smtClean="0">
                <a:solidFill>
                  <a:srgbClr val="1D2529"/>
                </a:solidFill>
              </a:rPr>
              <a:t>includes </a:t>
            </a:r>
            <a:r>
              <a:rPr lang="en-US" sz="1800" dirty="0">
                <a:solidFill>
                  <a:srgbClr val="1D2529"/>
                </a:solidFill>
              </a:rPr>
              <a:t>the "</a:t>
            </a:r>
            <a:r>
              <a:rPr lang="en-US" sz="1800" dirty="0">
                <a:solidFill>
                  <a:schemeClr val="accent1"/>
                </a:solidFill>
              </a:rPr>
              <a:t>general security and welfare of certain industries</a:t>
            </a:r>
            <a:r>
              <a:rPr lang="en-US" sz="1800" dirty="0">
                <a:solidFill>
                  <a:srgbClr val="1D2529"/>
                </a:solidFill>
              </a:rPr>
              <a:t>, beyond those necessary to satisfy national defense requirements, </a:t>
            </a:r>
            <a:r>
              <a:rPr lang="en-US" sz="1800" dirty="0">
                <a:solidFill>
                  <a:schemeClr val="accent1"/>
                </a:solidFill>
              </a:rPr>
              <a:t>which are critical to minimum operations of the economy and government</a:t>
            </a:r>
            <a:r>
              <a:rPr lang="en-US" sz="1800" dirty="0" smtClean="0">
                <a:solidFill>
                  <a:srgbClr val="1D2529"/>
                </a:solidFill>
              </a:rPr>
              <a:t>.“</a:t>
            </a:r>
          </a:p>
          <a:p>
            <a:pPr>
              <a:lnSpc>
                <a:spcPct val="150000"/>
              </a:lnSpc>
              <a:buClr>
                <a:srgbClr val="003F40"/>
              </a:buClr>
              <a:buFont typeface="Arial" panose="020B0604020202020204" pitchFamily="34" charset="0"/>
              <a:buChar char="•"/>
            </a:pPr>
            <a:r>
              <a:rPr lang="en-US" sz="1800" dirty="0" smtClean="0">
                <a:solidFill>
                  <a:srgbClr val="1D2529"/>
                </a:solidFill>
              </a:rPr>
              <a:t>June 1, 2018: U.S. </a:t>
            </a:r>
            <a:r>
              <a:rPr lang="en-US" sz="1800" dirty="0">
                <a:solidFill>
                  <a:srgbClr val="1D2529"/>
                </a:solidFill>
              </a:rPr>
              <a:t>imposes tariffs—25% on Canadian steel and 10% on Canadian aluminum</a:t>
            </a:r>
            <a:endParaRPr lang="en-US" sz="1800" dirty="0" smtClean="0">
              <a:solidFill>
                <a:srgbClr val="1D2529"/>
              </a:solidFill>
            </a:endParaRPr>
          </a:p>
          <a:p>
            <a:pPr>
              <a:lnSpc>
                <a:spcPct val="150000"/>
              </a:lnSpc>
              <a:buClr>
                <a:srgbClr val="003F40"/>
              </a:buClr>
              <a:buFont typeface="Arial" panose="020B0604020202020204" pitchFamily="34" charset="0"/>
              <a:buChar char="•"/>
            </a:pPr>
            <a:r>
              <a:rPr lang="en-US" sz="1800" dirty="0" smtClean="0">
                <a:solidFill>
                  <a:srgbClr val="1D2529"/>
                </a:solidFill>
              </a:rPr>
              <a:t>July 1: Canada’s countermeasures: 25% surtax on U.S. steel, 10% on U.S. aluminum (and other goods) (amounting to C$16.6 billion per year)</a:t>
            </a:r>
          </a:p>
          <a:p>
            <a:pPr>
              <a:lnSpc>
                <a:spcPct val="150000"/>
              </a:lnSpc>
              <a:buClr>
                <a:srgbClr val="003F40"/>
              </a:buClr>
              <a:buFont typeface="Arial" panose="020B0604020202020204" pitchFamily="34" charset="0"/>
              <a:buChar char="•"/>
            </a:pPr>
            <a:r>
              <a:rPr lang="en-US" sz="1800" dirty="0" smtClean="0">
                <a:solidFill>
                  <a:srgbClr val="1D2529"/>
                </a:solidFill>
              </a:rPr>
              <a:t>Limited </a:t>
            </a:r>
            <a:r>
              <a:rPr lang="en-US" sz="1800" dirty="0">
                <a:solidFill>
                  <a:srgbClr val="1D2529"/>
                </a:solidFill>
              </a:rPr>
              <a:t>remission now in </a:t>
            </a:r>
            <a:r>
              <a:rPr lang="en-US" sz="1800" dirty="0" smtClean="0">
                <a:solidFill>
                  <a:srgbClr val="1D2529"/>
                </a:solidFill>
              </a:rPr>
              <a:t>place (elaborated on later slides) </a:t>
            </a:r>
            <a:endParaRPr lang="en-US" sz="1800" dirty="0">
              <a:solidFill>
                <a:srgbClr val="1D2529"/>
              </a:solidFill>
            </a:endParaRPr>
          </a:p>
        </p:txBody>
      </p:sp>
      <p:sp>
        <p:nvSpPr>
          <p:cNvPr id="3" name="Slide Number Placeholder 2"/>
          <p:cNvSpPr>
            <a:spLocks noGrp="1"/>
          </p:cNvSpPr>
          <p:nvPr>
            <p:ph type="sldNum" sz="quarter" idx="18"/>
          </p:nvPr>
        </p:nvSpPr>
        <p:spPr/>
        <p:txBody>
          <a:bodyPr/>
          <a:lstStyle/>
          <a:p>
            <a:fld id="{8E22A6E6-357A-204A-8141-87424A8157F6}" type="slidenum">
              <a:rPr lang="en-US" smtClean="0"/>
              <a:t>5</a:t>
            </a:fld>
            <a:endParaRPr lang="en-US"/>
          </a:p>
        </p:txBody>
      </p:sp>
      <p:pic>
        <p:nvPicPr>
          <p:cNvPr id="5" name="Picture 4"/>
          <p:cNvPicPr>
            <a:picLocks noChangeAspect="1"/>
          </p:cNvPicPr>
          <p:nvPr/>
        </p:nvPicPr>
        <p:blipFill>
          <a:blip r:embed="rId3"/>
          <a:srcRect r="19663"/>
          <a:stretch>
            <a:fillRect/>
          </a:stretch>
        </p:blipFill>
        <p:spPr>
          <a:xfrm>
            <a:off x="6096000" y="1447799"/>
            <a:ext cx="5257800" cy="4908551"/>
          </a:xfrm>
          <a:prstGeom prst="rect">
            <a:avLst/>
          </a:prstGeom>
        </p:spPr>
      </p:pic>
    </p:spTree>
    <p:extLst>
      <p:ext uri="{BB962C8B-B14F-4D97-AF65-F5344CB8AC3E}">
        <p14:creationId xmlns:p14="http://schemas.microsoft.com/office/powerpoint/2010/main" val="11237778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effectLst>
                  <a:outerShdw blurRad="38100" dist="38100" dir="2700000" algn="tl">
                    <a:srgbClr val="000000">
                      <a:alpha val="43137"/>
                    </a:srgbClr>
                  </a:outerShdw>
                </a:effectLst>
              </a:rPr>
              <a:t>Contracts: Allocations of Liabilities and Other Key Terms (Cont’d)</a:t>
            </a:r>
            <a:endParaRPr lang="en-US" sz="3000" dirty="0"/>
          </a:p>
        </p:txBody>
      </p:sp>
      <p:sp>
        <p:nvSpPr>
          <p:cNvPr id="4" name="Content Placeholder 3"/>
          <p:cNvSpPr>
            <a:spLocks noGrp="1"/>
          </p:cNvSpPr>
          <p:nvPr>
            <p:ph sz="half" idx="1"/>
          </p:nvPr>
        </p:nvSpPr>
        <p:spPr>
          <a:xfrm>
            <a:off x="483111" y="1524000"/>
            <a:ext cx="11237136" cy="4033167"/>
          </a:xfrm>
        </p:spPr>
        <p:txBody>
          <a:bodyPr/>
          <a:lstStyle/>
          <a:p>
            <a:r>
              <a:rPr lang="en-US" sz="2000" dirty="0"/>
              <a:t>Need to customize these contractual clauses: </a:t>
            </a:r>
          </a:p>
          <a:p>
            <a:pPr lvl="1">
              <a:buFont typeface="Wingdings" panose="05000000000000000000" pitchFamily="2" charset="2"/>
              <a:buChar char="§"/>
            </a:pPr>
            <a:r>
              <a:rPr lang="en-US" sz="2000" dirty="0"/>
              <a:t>TRQ (volumes overall)</a:t>
            </a:r>
          </a:p>
          <a:p>
            <a:pPr lvl="1">
              <a:buFont typeface="Wingdings" panose="05000000000000000000" pitchFamily="2" charset="2"/>
              <a:buChar char="§"/>
            </a:pPr>
            <a:r>
              <a:rPr lang="en-US" sz="2000" dirty="0"/>
              <a:t>Quota</a:t>
            </a:r>
          </a:p>
          <a:p>
            <a:pPr lvl="1">
              <a:buFont typeface="Wingdings" panose="05000000000000000000" pitchFamily="2" charset="2"/>
              <a:buChar char="§"/>
            </a:pPr>
            <a:r>
              <a:rPr lang="en-US" sz="2000" dirty="0"/>
              <a:t>Surtaxes (countermeasures / safeguards)</a:t>
            </a:r>
          </a:p>
          <a:p>
            <a:pPr lvl="1">
              <a:buFont typeface="Wingdings" panose="05000000000000000000" pitchFamily="2" charset="2"/>
              <a:buChar char="§"/>
            </a:pPr>
            <a:r>
              <a:rPr lang="en-US" sz="2000" dirty="0"/>
              <a:t>ADD/CVD</a:t>
            </a:r>
          </a:p>
          <a:p>
            <a:pPr lvl="1">
              <a:buFont typeface="Wingdings" panose="05000000000000000000" pitchFamily="2" charset="2"/>
              <a:buChar char="§"/>
            </a:pPr>
            <a:r>
              <a:rPr lang="en-US" sz="2000" dirty="0"/>
              <a:t>Incoterms consistency</a:t>
            </a:r>
          </a:p>
          <a:p>
            <a:pPr lvl="1">
              <a:buFont typeface="Wingdings" panose="05000000000000000000" pitchFamily="2" charset="2"/>
              <a:buChar char="§"/>
            </a:pPr>
            <a:r>
              <a:rPr lang="en-US" sz="2000" dirty="0"/>
              <a:t>Have to protect beyond contractual clauses by understanding </a:t>
            </a:r>
            <a:r>
              <a:rPr lang="en-US" sz="2000" dirty="0" smtClean="0"/>
              <a:t>restraints of </a:t>
            </a:r>
            <a:r>
              <a:rPr lang="en-US" sz="2000" dirty="0"/>
              <a:t>procurement</a:t>
            </a:r>
          </a:p>
          <a:p>
            <a:pPr lvl="1">
              <a:buFont typeface="Wingdings" panose="05000000000000000000" pitchFamily="2" charset="2"/>
              <a:buChar char="§"/>
            </a:pPr>
            <a:r>
              <a:rPr lang="en-US" sz="2000" dirty="0"/>
              <a:t>Affect domestic supplied steel too (price increase; availability; shipment delays)</a:t>
            </a:r>
          </a:p>
          <a:p>
            <a:endParaRPr lang="en-US" dirty="0"/>
          </a:p>
        </p:txBody>
      </p:sp>
      <p:sp>
        <p:nvSpPr>
          <p:cNvPr id="3" name="Slide Number Placeholder 2"/>
          <p:cNvSpPr>
            <a:spLocks noGrp="1"/>
          </p:cNvSpPr>
          <p:nvPr>
            <p:ph type="sldNum" sz="quarter" idx="18"/>
          </p:nvPr>
        </p:nvSpPr>
        <p:spPr/>
        <p:txBody>
          <a:bodyPr/>
          <a:lstStyle/>
          <a:p>
            <a:fld id="{8E22A6E6-357A-204A-8141-87424A8157F6}" type="slidenum">
              <a:rPr lang="en-US" smtClean="0"/>
              <a:pPr/>
              <a:t>50</a:t>
            </a:fld>
            <a:endParaRPr lang="en-US" dirty="0"/>
          </a:p>
        </p:txBody>
      </p:sp>
    </p:spTree>
    <p:extLst>
      <p:ext uri="{BB962C8B-B14F-4D97-AF65-F5344CB8AC3E}">
        <p14:creationId xmlns:p14="http://schemas.microsoft.com/office/powerpoint/2010/main" val="1680340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15464" r="13402"/>
          <a:stretch>
            <a:fillRect/>
          </a:stretch>
        </p:blipFill>
        <p:spPr>
          <a:xfrm>
            <a:off x="6096000" y="1447798"/>
            <a:ext cx="5257800" cy="4928761"/>
          </a:xfrm>
          <a:prstGeom prst="rect">
            <a:avLst/>
          </a:prstGeom>
        </p:spPr>
      </p:pic>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Other Considerations in Planning</a:t>
            </a:r>
            <a:endParaRPr lang="en-US"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8"/>
          </p:nvPr>
        </p:nvSpPr>
        <p:spPr/>
        <p:txBody>
          <a:bodyPr/>
          <a:lstStyle/>
          <a:p>
            <a:fld id="{8E22A6E6-357A-204A-8141-87424A8157F6}" type="slidenum">
              <a:rPr lang="en-US" smtClean="0"/>
              <a:t>51</a:t>
            </a:fld>
            <a:endParaRPr lang="en-US"/>
          </a:p>
        </p:txBody>
      </p:sp>
      <p:sp>
        <p:nvSpPr>
          <p:cNvPr id="6" name="Content Placeholder 5"/>
          <p:cNvSpPr>
            <a:spLocks noGrp="1"/>
          </p:cNvSpPr>
          <p:nvPr>
            <p:ph sz="half" idx="1"/>
          </p:nvPr>
        </p:nvSpPr>
        <p:spPr>
          <a:xfrm>
            <a:off x="475488" y="1676400"/>
            <a:ext cx="11237136" cy="4033167"/>
          </a:xfrm>
        </p:spPr>
        <p:txBody>
          <a:bodyPr>
            <a:normAutofit/>
          </a:bodyPr>
          <a:lstStyle/>
          <a:p>
            <a:r>
              <a:rPr lang="en-US" dirty="0" smtClean="0"/>
              <a:t>Supply Chain Diversification</a:t>
            </a:r>
          </a:p>
          <a:p>
            <a:pPr lvl="1"/>
            <a:r>
              <a:rPr lang="en-US" sz="1800" dirty="0" smtClean="0"/>
              <a:t>Countries that are excluded</a:t>
            </a:r>
          </a:p>
          <a:p>
            <a:pPr lvl="1"/>
            <a:r>
              <a:rPr lang="en-US" sz="1800" dirty="0" smtClean="0"/>
              <a:t>Pre-qualification</a:t>
            </a:r>
            <a:r>
              <a:rPr lang="en-US" sz="1800" dirty="0">
                <a:solidFill>
                  <a:srgbClr val="1D2529"/>
                </a:solidFill>
              </a:rPr>
              <a:t>—</a:t>
            </a:r>
            <a:r>
              <a:rPr lang="en-US" sz="1800" dirty="0" smtClean="0"/>
              <a:t>as soon as possible</a:t>
            </a:r>
          </a:p>
          <a:p>
            <a:pPr lvl="1"/>
            <a:endParaRPr lang="en-US" sz="2200" dirty="0"/>
          </a:p>
          <a:p>
            <a:r>
              <a:rPr lang="en-US" dirty="0" smtClean="0"/>
              <a:t>Timing of Procurement</a:t>
            </a:r>
          </a:p>
          <a:p>
            <a:pPr lvl="1"/>
            <a:r>
              <a:rPr lang="en-US" sz="1800" dirty="0" smtClean="0"/>
              <a:t>Just in time?</a:t>
            </a:r>
            <a:endParaRPr lang="en-US" sz="1800" dirty="0"/>
          </a:p>
          <a:p>
            <a:pPr lvl="1"/>
            <a:r>
              <a:rPr lang="en-US" sz="1800" dirty="0" smtClean="0"/>
              <a:t>Warehousing, use of bonded facilities</a:t>
            </a:r>
          </a:p>
          <a:p>
            <a:pPr marL="457200" lvl="1" indent="0">
              <a:buNone/>
            </a:pPr>
            <a:endParaRPr lang="en-US" sz="1800" dirty="0"/>
          </a:p>
        </p:txBody>
      </p:sp>
    </p:spTree>
    <p:extLst>
      <p:ext uri="{BB962C8B-B14F-4D97-AF65-F5344CB8AC3E}">
        <p14:creationId xmlns:p14="http://schemas.microsoft.com/office/powerpoint/2010/main" val="2287350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10070" r="20140"/>
          <a:stretch>
            <a:fillRect/>
          </a:stretch>
        </p:blipFill>
        <p:spPr>
          <a:xfrm>
            <a:off x="6096000" y="1447798"/>
            <a:ext cx="5280891" cy="4927278"/>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Other Considerations in Planning</a:t>
            </a:r>
          </a:p>
        </p:txBody>
      </p:sp>
      <p:sp>
        <p:nvSpPr>
          <p:cNvPr id="3" name="Slide Number Placeholder 2"/>
          <p:cNvSpPr>
            <a:spLocks noGrp="1"/>
          </p:cNvSpPr>
          <p:nvPr>
            <p:ph type="sldNum" sz="quarter" idx="18"/>
          </p:nvPr>
        </p:nvSpPr>
        <p:spPr/>
        <p:txBody>
          <a:bodyPr/>
          <a:lstStyle/>
          <a:p>
            <a:fld id="{8E22A6E6-357A-204A-8141-87424A8157F6}" type="slidenum">
              <a:rPr lang="en-US" smtClean="0"/>
              <a:t>52</a:t>
            </a:fld>
            <a:endParaRPr lang="en-US"/>
          </a:p>
        </p:txBody>
      </p:sp>
      <p:sp>
        <p:nvSpPr>
          <p:cNvPr id="6" name="Content Placeholder 5"/>
          <p:cNvSpPr>
            <a:spLocks noGrp="1"/>
          </p:cNvSpPr>
          <p:nvPr>
            <p:ph sz="half" idx="1"/>
          </p:nvPr>
        </p:nvSpPr>
        <p:spPr>
          <a:xfrm>
            <a:off x="475488" y="1529433"/>
            <a:ext cx="5620510" cy="4033167"/>
          </a:xfrm>
        </p:spPr>
        <p:txBody>
          <a:bodyPr>
            <a:normAutofit fontScale="92500" lnSpcReduction="10000"/>
          </a:bodyPr>
          <a:lstStyle/>
          <a:p>
            <a:r>
              <a:rPr lang="en-US" dirty="0"/>
              <a:t>Understand and </a:t>
            </a:r>
            <a:r>
              <a:rPr lang="en-US" dirty="0" smtClean="0"/>
              <a:t>Participate</a:t>
            </a:r>
            <a:endParaRPr lang="en-US" dirty="0"/>
          </a:p>
          <a:p>
            <a:pPr lvl="1"/>
            <a:r>
              <a:rPr lang="en-US" sz="1800" dirty="0" smtClean="0"/>
              <a:t>Project </a:t>
            </a:r>
            <a:r>
              <a:rPr lang="en-US" sz="1800" dirty="0"/>
              <a:t>owners are becoming more involved in trade </a:t>
            </a:r>
            <a:r>
              <a:rPr lang="en-US" sz="1800" dirty="0" smtClean="0"/>
              <a:t>cases</a:t>
            </a:r>
          </a:p>
          <a:p>
            <a:pPr lvl="1"/>
            <a:endParaRPr lang="en-US" sz="1800" dirty="0"/>
          </a:p>
          <a:p>
            <a:r>
              <a:rPr lang="en-US" dirty="0" smtClean="0"/>
              <a:t>Dialogue </a:t>
            </a:r>
            <a:r>
              <a:rPr lang="en-US" dirty="0"/>
              <a:t>with </a:t>
            </a:r>
            <a:r>
              <a:rPr lang="en-US" dirty="0" smtClean="0"/>
              <a:t>Suppliers</a:t>
            </a:r>
            <a:endParaRPr lang="en-US" dirty="0"/>
          </a:p>
          <a:p>
            <a:pPr lvl="1"/>
            <a:r>
              <a:rPr lang="en-US" sz="1800" dirty="0" smtClean="0"/>
              <a:t>Tariff classification</a:t>
            </a:r>
          </a:p>
          <a:p>
            <a:pPr lvl="1"/>
            <a:r>
              <a:rPr lang="en-US" sz="1800" dirty="0" smtClean="0"/>
              <a:t>Normal </a:t>
            </a:r>
            <a:r>
              <a:rPr lang="en-US" sz="1800" dirty="0"/>
              <a:t>values and access to </a:t>
            </a:r>
            <a:br>
              <a:rPr lang="en-US" sz="1800" dirty="0"/>
            </a:br>
            <a:r>
              <a:rPr lang="en-US" sz="1800" dirty="0" err="1" smtClean="0"/>
              <a:t>undumped</a:t>
            </a:r>
            <a:r>
              <a:rPr lang="en-US" sz="1800" dirty="0" smtClean="0"/>
              <a:t> </a:t>
            </a:r>
            <a:r>
              <a:rPr lang="en-US" sz="1800" dirty="0"/>
              <a:t>supply</a:t>
            </a:r>
          </a:p>
          <a:p>
            <a:pPr lvl="1"/>
            <a:r>
              <a:rPr lang="en-US" sz="1800" dirty="0" smtClean="0"/>
              <a:t>Capacity concerns</a:t>
            </a:r>
          </a:p>
          <a:p>
            <a:pPr lvl="1"/>
            <a:endParaRPr lang="en-US" sz="2000" dirty="0"/>
          </a:p>
          <a:p>
            <a:r>
              <a:rPr lang="en-US" dirty="0"/>
              <a:t>Be </a:t>
            </a:r>
            <a:r>
              <a:rPr lang="en-US" dirty="0" smtClean="0"/>
              <a:t>Aware </a:t>
            </a:r>
            <a:r>
              <a:rPr lang="en-US" dirty="0"/>
              <a:t>of the </a:t>
            </a:r>
            <a:r>
              <a:rPr lang="en-US" dirty="0" smtClean="0"/>
              <a:t>Range </a:t>
            </a:r>
            <a:r>
              <a:rPr lang="en-US" dirty="0"/>
              <a:t>of </a:t>
            </a:r>
            <a:r>
              <a:rPr lang="en-US" dirty="0" smtClean="0"/>
              <a:t>Remedies</a:t>
            </a:r>
            <a:endParaRPr lang="en-US" dirty="0"/>
          </a:p>
          <a:p>
            <a:pPr lvl="1"/>
            <a:r>
              <a:rPr lang="en-US" sz="1800" dirty="0" smtClean="0"/>
              <a:t>Remission orders</a:t>
            </a:r>
          </a:p>
          <a:p>
            <a:pPr lvl="1"/>
            <a:r>
              <a:rPr lang="en-US" sz="1800" dirty="0"/>
              <a:t>Duty drawback and duty relief</a:t>
            </a:r>
          </a:p>
          <a:p>
            <a:pPr lvl="1"/>
            <a:r>
              <a:rPr lang="en-US" sz="1800" dirty="0" smtClean="0"/>
              <a:t>Changing political landscape</a:t>
            </a:r>
            <a:endParaRPr lang="en-US" sz="1800" dirty="0"/>
          </a:p>
        </p:txBody>
      </p:sp>
    </p:spTree>
    <p:extLst>
      <p:ext uri="{BB962C8B-B14F-4D97-AF65-F5344CB8AC3E}">
        <p14:creationId xmlns:p14="http://schemas.microsoft.com/office/powerpoint/2010/main" val="34819078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8"/>
          </p:nvPr>
        </p:nvSpPr>
        <p:spPr/>
        <p:txBody>
          <a:bodyPr/>
          <a:lstStyle/>
          <a:p>
            <a:fld id="{8E22A6E6-357A-204A-8141-87424A8157F6}" type="slidenum">
              <a:rPr lang="en-US" smtClean="0"/>
              <a:t>53</a:t>
            </a:fld>
            <a:endParaRPr lang="en-US"/>
          </a:p>
        </p:txBody>
      </p:sp>
      <p:sp>
        <p:nvSpPr>
          <p:cNvPr id="4" name="TextBox 3"/>
          <p:cNvSpPr txBox="1"/>
          <p:nvPr/>
        </p:nvSpPr>
        <p:spPr>
          <a:xfrm>
            <a:off x="6666614" y="2743200"/>
            <a:ext cx="4343400" cy="1292662"/>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Q &amp; A</a:t>
            </a:r>
          </a:p>
          <a:p>
            <a:endParaRPr lang="en-US" dirty="0"/>
          </a:p>
        </p:txBody>
      </p:sp>
    </p:spTree>
    <p:extLst>
      <p:ext uri="{BB962C8B-B14F-4D97-AF65-F5344CB8AC3E}">
        <p14:creationId xmlns:p14="http://schemas.microsoft.com/office/powerpoint/2010/main" val="28986904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8"/>
          </p:nvPr>
        </p:nvSpPr>
        <p:spPr/>
        <p:txBody>
          <a:bodyPr/>
          <a:lstStyle/>
          <a:p>
            <a:fld id="{8E22A6E6-357A-204A-8141-87424A8157F6}" type="slidenum">
              <a:rPr lang="en-US" smtClean="0"/>
              <a:t>54</a:t>
            </a:fld>
            <a:endParaRPr lang="en-US"/>
          </a:p>
        </p:txBody>
      </p:sp>
      <p:sp>
        <p:nvSpPr>
          <p:cNvPr id="2" name="Title 1"/>
          <p:cNvSpPr>
            <a:spLocks noGrp="1"/>
          </p:cNvSpPr>
          <p:nvPr>
            <p:ph type="title" idx="4294967295"/>
          </p:nvPr>
        </p:nvSpPr>
        <p:spPr>
          <a:xfrm>
            <a:off x="2748959" y="3014940"/>
            <a:ext cx="7515225" cy="701675"/>
          </a:xfrm>
        </p:spPr>
        <p:txBody>
          <a:bodyPr>
            <a:normAutofit/>
          </a:bodyPr>
          <a:lstStyle/>
          <a:p>
            <a:r>
              <a:rPr lang="en-US" dirty="0">
                <a:effectLst>
                  <a:outerShdw blurRad="38100" dist="38100" dir="2700000" algn="tl">
                    <a:srgbClr val="000000">
                      <a:alpha val="43137"/>
                    </a:srgbClr>
                  </a:outerShdw>
                </a:effectLst>
              </a:rPr>
              <a:t>Thank you. </a:t>
            </a:r>
          </a:p>
        </p:txBody>
      </p:sp>
      <p:sp>
        <p:nvSpPr>
          <p:cNvPr id="4" name="Text Placeholder 3"/>
          <p:cNvSpPr>
            <a:spLocks noGrp="1"/>
          </p:cNvSpPr>
          <p:nvPr>
            <p:ph type="body" sz="quarter" idx="4294967295"/>
          </p:nvPr>
        </p:nvSpPr>
        <p:spPr>
          <a:xfrm>
            <a:off x="2748959" y="2236787"/>
            <a:ext cx="7515225" cy="314325"/>
          </a:xfrm>
        </p:spPr>
        <p:txBody>
          <a:bodyPr>
            <a:normAutofit fontScale="70000" lnSpcReduction="20000"/>
          </a:bodyPr>
          <a:lstStyle/>
          <a:p>
            <a:pPr marL="0" indent="0">
              <a:buNone/>
            </a:pPr>
            <a:r>
              <a:rPr lang="en-US" dirty="0"/>
              <a:t>Bennett Jones LLP </a:t>
            </a:r>
          </a:p>
        </p:txBody>
      </p:sp>
      <p:sp>
        <p:nvSpPr>
          <p:cNvPr id="7" name="Text Placeholder 6"/>
          <p:cNvSpPr>
            <a:spLocks noGrp="1"/>
          </p:cNvSpPr>
          <p:nvPr>
            <p:ph type="body" sz="quarter" idx="4294967295"/>
          </p:nvPr>
        </p:nvSpPr>
        <p:spPr>
          <a:xfrm>
            <a:off x="7124106" y="3673958"/>
            <a:ext cx="2705693" cy="1583841"/>
          </a:xfrm>
        </p:spPr>
        <p:txBody>
          <a:bodyPr>
            <a:noAutofit/>
          </a:bodyPr>
          <a:lstStyle/>
          <a:p>
            <a:r>
              <a:rPr lang="en-CA" sz="1300" b="1" dirty="0">
                <a:solidFill>
                  <a:srgbClr val="2DAF88"/>
                </a:solidFill>
                <a:latin typeface="Verdana" panose="020B0604030504040204" pitchFamily="34" charset="0"/>
                <a:ea typeface="Verdana" panose="020B0604030504040204" pitchFamily="34" charset="0"/>
                <a:cs typeface="Verdana" panose="020B0604030504040204" pitchFamily="34" charset="0"/>
              </a:rPr>
              <a:t>Darrel </a:t>
            </a:r>
            <a:r>
              <a:rPr lang="en-CA" sz="1300" b="1" dirty="0" smtClean="0">
                <a:solidFill>
                  <a:srgbClr val="2DAF88"/>
                </a:solidFill>
                <a:latin typeface="Verdana" panose="020B0604030504040204" pitchFamily="34" charset="0"/>
                <a:ea typeface="Verdana" panose="020B0604030504040204" pitchFamily="34" charset="0"/>
                <a:cs typeface="Verdana" panose="020B0604030504040204" pitchFamily="34" charset="0"/>
              </a:rPr>
              <a:t>H. Pearson</a:t>
            </a:r>
            <a:endParaRPr lang="en-CA" sz="1300" b="1" dirty="0">
              <a:solidFill>
                <a:srgbClr val="2DAF88"/>
              </a:solidFill>
              <a:latin typeface="Verdana" panose="020B0604030504040204" pitchFamily="34" charset="0"/>
              <a:ea typeface="Verdana" panose="020B0604030504040204" pitchFamily="34" charset="0"/>
              <a:cs typeface="Verdana" panose="020B0604030504040204" pitchFamily="34" charset="0"/>
            </a:endParaRPr>
          </a:p>
          <a:p>
            <a:r>
              <a:rPr lang="en-CA" sz="1300" b="1" dirty="0">
                <a:latin typeface="Verdana" panose="020B0604030504040204" pitchFamily="34" charset="0"/>
                <a:ea typeface="Verdana" panose="020B0604030504040204" pitchFamily="34" charset="0"/>
                <a:cs typeface="Verdana" panose="020B0604030504040204" pitchFamily="34" charset="0"/>
              </a:rPr>
              <a:t>Senior Partner, Head, International Trade &amp; Investment Group </a:t>
            </a:r>
            <a:endParaRPr lang="en-CA" sz="1300" b="1" dirty="0" smtClean="0">
              <a:latin typeface="Verdana" panose="020B0604030504040204" pitchFamily="34" charset="0"/>
              <a:ea typeface="Verdana" panose="020B0604030504040204" pitchFamily="34" charset="0"/>
              <a:cs typeface="Verdana" panose="020B0604030504040204" pitchFamily="34" charset="0"/>
            </a:endParaRPr>
          </a:p>
          <a:p>
            <a:r>
              <a:rPr lang="en-CA" sz="1300" b="1" dirty="0" smtClean="0">
                <a:latin typeface="Verdana" panose="020B0604030504040204" pitchFamily="34" charset="0"/>
                <a:ea typeface="Verdana" panose="020B0604030504040204" pitchFamily="34" charset="0"/>
                <a:cs typeface="Verdana" panose="020B0604030504040204" pitchFamily="34" charset="0"/>
                <a:hlinkClick r:id="rId2"/>
              </a:rPr>
              <a:t>pearsond@bennettjones.com</a:t>
            </a:r>
            <a:r>
              <a:rPr lang="en-CA" sz="1300" b="1" dirty="0" smtClean="0">
                <a:latin typeface="Verdana" panose="020B0604030504040204" pitchFamily="34" charset="0"/>
                <a:ea typeface="Verdana" panose="020B0604030504040204" pitchFamily="34" charset="0"/>
                <a:cs typeface="Verdana" panose="020B0604030504040204" pitchFamily="34" charset="0"/>
              </a:rPr>
              <a:t> </a:t>
            </a:r>
            <a:endParaRPr lang="en-CA" sz="1300" b="1"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Placeholder 6"/>
          <p:cNvPicPr>
            <a:picLocks noChangeAspect="1"/>
          </p:cNvPicPr>
          <p:nvPr/>
        </p:nvPicPr>
        <p:blipFill>
          <a:blip r:embed="rId3"/>
          <a:srcRect/>
          <a:stretch>
            <a:fillRect/>
          </a:stretch>
        </p:blipFill>
        <p:spPr>
          <a:xfrm>
            <a:off x="7317827" y="1828800"/>
            <a:ext cx="2201302" cy="1712124"/>
          </a:xfrm>
          <a:prstGeom prst="rect">
            <a:avLst/>
          </a:prstGeom>
        </p:spPr>
      </p:pic>
    </p:spTree>
    <p:extLst>
      <p:ext uri="{BB962C8B-B14F-4D97-AF65-F5344CB8AC3E}">
        <p14:creationId xmlns:p14="http://schemas.microsoft.com/office/powerpoint/2010/main" val="1466617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U.S. Section 232 Tariffs &amp; Canada’s Countermeasure Surtax (Cont’d)</a:t>
            </a:r>
            <a:endParaRPr lang="en-US" dirty="0"/>
          </a:p>
        </p:txBody>
      </p:sp>
      <p:sp>
        <p:nvSpPr>
          <p:cNvPr id="3" name="Content Placeholder 2"/>
          <p:cNvSpPr>
            <a:spLocks noGrp="1"/>
          </p:cNvSpPr>
          <p:nvPr>
            <p:ph sz="half" idx="1"/>
          </p:nvPr>
        </p:nvSpPr>
        <p:spPr>
          <a:xfrm>
            <a:off x="475488" y="1524000"/>
            <a:ext cx="11237136" cy="4033167"/>
          </a:xfrm>
        </p:spPr>
        <p:txBody>
          <a:bodyPr/>
          <a:lstStyle/>
          <a:p>
            <a:r>
              <a:rPr lang="en-US" sz="2200" b="1" dirty="0"/>
              <a:t>Strategic Questions to Consider: </a:t>
            </a:r>
          </a:p>
          <a:p>
            <a:pPr marL="457200" indent="-457200">
              <a:buFont typeface="+mj-lt"/>
              <a:buAutoNum type="arabicPeriod"/>
            </a:pPr>
            <a:r>
              <a:rPr lang="en-US" sz="2200" dirty="0"/>
              <a:t>Are you correctly tariff classifying your goods? Can your imports be tariff engineered?</a:t>
            </a:r>
          </a:p>
          <a:p>
            <a:pPr marL="457200" indent="-457200">
              <a:buFont typeface="+mj-lt"/>
              <a:buAutoNum type="arabicPeriod"/>
            </a:pPr>
            <a:r>
              <a:rPr lang="en-US" sz="2200" dirty="0"/>
              <a:t>Are your goods U.S. “originating”?</a:t>
            </a:r>
          </a:p>
          <a:p>
            <a:pPr marL="457200" indent="-457200">
              <a:buFont typeface="+mj-lt"/>
              <a:buAutoNum type="arabicPeriod"/>
            </a:pPr>
            <a:r>
              <a:rPr lang="en-US" sz="2200" dirty="0"/>
              <a:t>Will you or have you exported or re-exported the goods after importation into Canada? (possible duty relief)</a:t>
            </a:r>
          </a:p>
          <a:p>
            <a:pPr marL="457200" indent="-457200">
              <a:buFont typeface="+mj-lt"/>
              <a:buAutoNum type="arabicPeriod"/>
            </a:pPr>
            <a:r>
              <a:rPr lang="en-US" sz="2200" dirty="0"/>
              <a:t>Are the goods products of Canada that have been “worked on…” abroad? </a:t>
            </a:r>
          </a:p>
          <a:p>
            <a:pPr marL="457200" indent="-457200">
              <a:buFont typeface="+mj-lt"/>
              <a:buAutoNum type="arabicPeriod"/>
            </a:pPr>
            <a:r>
              <a:rPr lang="en-US" sz="2200" dirty="0"/>
              <a:t>Are there special circumstances that justify a general, discretionary remission of duties?</a:t>
            </a:r>
          </a:p>
          <a:p>
            <a:endParaRPr lang="en-US" dirty="0"/>
          </a:p>
        </p:txBody>
      </p:sp>
      <p:sp>
        <p:nvSpPr>
          <p:cNvPr id="4" name="Slide Number Placeholder 3"/>
          <p:cNvSpPr>
            <a:spLocks noGrp="1"/>
          </p:cNvSpPr>
          <p:nvPr>
            <p:ph type="sldNum" sz="quarter" idx="18"/>
          </p:nvPr>
        </p:nvSpPr>
        <p:spPr/>
        <p:txBody>
          <a:bodyPr/>
          <a:lstStyle/>
          <a:p>
            <a:fld id="{8E22A6E6-357A-204A-8141-87424A8157F6}" type="slidenum">
              <a:rPr lang="en-US" smtClean="0"/>
              <a:t>6</a:t>
            </a:fld>
            <a:endParaRPr lang="en-US"/>
          </a:p>
        </p:txBody>
      </p:sp>
    </p:spTree>
    <p:extLst>
      <p:ext uri="{BB962C8B-B14F-4D97-AF65-F5344CB8AC3E}">
        <p14:creationId xmlns:p14="http://schemas.microsoft.com/office/powerpoint/2010/main" val="289186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Remission for Countermeasures on Certain U.S. Imports – Available as of October 11, 2018 </a:t>
            </a:r>
          </a:p>
        </p:txBody>
      </p:sp>
      <p:sp>
        <p:nvSpPr>
          <p:cNvPr id="3" name="Content Placeholder 2"/>
          <p:cNvSpPr>
            <a:spLocks noGrp="1"/>
          </p:cNvSpPr>
          <p:nvPr>
            <p:ph sz="half" idx="1"/>
          </p:nvPr>
        </p:nvSpPr>
        <p:spPr>
          <a:xfrm>
            <a:off x="549795" y="1524000"/>
            <a:ext cx="11237136" cy="4033167"/>
          </a:xfrm>
        </p:spPr>
        <p:txBody>
          <a:bodyPr/>
          <a:lstStyle/>
          <a:p>
            <a:r>
              <a:rPr lang="en-US" dirty="0"/>
              <a:t>Finance Canada recently issued the remission order for countermeasures on steel and aluminum goods from the U.S.</a:t>
            </a:r>
          </a:p>
          <a:p>
            <a:r>
              <a:rPr lang="en-US" dirty="0"/>
              <a:t>Under the </a:t>
            </a:r>
            <a:r>
              <a:rPr lang="en-US" i="1" dirty="0"/>
              <a:t>United States Surtax Remission Order </a:t>
            </a:r>
            <a:r>
              <a:rPr lang="en-US" dirty="0"/>
              <a:t>(“Order”)</a:t>
            </a:r>
            <a:r>
              <a:rPr lang="en-US" i="1" dirty="0"/>
              <a:t>, </a:t>
            </a:r>
            <a:r>
              <a:rPr lang="en-US" dirty="0"/>
              <a:t>an importer may make a claim for remission of surtaxes on the imports of eligible products as listed in Schedule 1 or 2 of the Order (</a:t>
            </a:r>
            <a:r>
              <a:rPr lang="en-US" u="sng" dirty="0">
                <a:hlinkClick r:id="rId3"/>
              </a:rPr>
              <a:t>https://www.fin.gc.ca/access/tt-it/rcsa-rcmaa-eng.asp</a:t>
            </a:r>
            <a:r>
              <a:rPr lang="en-US" dirty="0"/>
              <a:t>).</a:t>
            </a:r>
          </a:p>
          <a:p>
            <a:r>
              <a:rPr lang="en-US" dirty="0"/>
              <a:t>Finance Canada continues to accept applications. </a:t>
            </a:r>
          </a:p>
          <a:p>
            <a:endParaRPr lang="en-US" dirty="0"/>
          </a:p>
        </p:txBody>
      </p:sp>
      <p:sp>
        <p:nvSpPr>
          <p:cNvPr id="4" name="Slide Number Placeholder 3"/>
          <p:cNvSpPr>
            <a:spLocks noGrp="1"/>
          </p:cNvSpPr>
          <p:nvPr>
            <p:ph type="sldNum" sz="quarter" idx="18"/>
          </p:nvPr>
        </p:nvSpPr>
        <p:spPr/>
        <p:txBody>
          <a:bodyPr/>
          <a:lstStyle/>
          <a:p>
            <a:fld id="{8E22A6E6-357A-204A-8141-87424A8157F6}" type="slidenum">
              <a:rPr lang="en-US" smtClean="0"/>
              <a:t>7</a:t>
            </a:fld>
            <a:endParaRPr lang="en-US"/>
          </a:p>
        </p:txBody>
      </p:sp>
    </p:spTree>
    <p:extLst>
      <p:ext uri="{BB962C8B-B14F-4D97-AF65-F5344CB8AC3E}">
        <p14:creationId xmlns:p14="http://schemas.microsoft.com/office/powerpoint/2010/main" val="3709414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989900"/>
            <a:ext cx="4248100" cy="2057400"/>
          </a:xfrm>
        </p:spPr>
        <p:txBody>
          <a:bodyPr>
            <a:normAutofit/>
          </a:bodyPr>
          <a:lstStyle/>
          <a:p>
            <a:r>
              <a:rPr lang="en-US" dirty="0">
                <a:effectLst>
                  <a:outerShdw blurRad="38100" dist="38100" dir="2700000" algn="tl">
                    <a:srgbClr val="000000">
                      <a:alpha val="43137"/>
                    </a:srgbClr>
                  </a:outerShdw>
                </a:effectLst>
              </a:rPr>
              <a:t>Canadian Safeguard Actions</a:t>
            </a:r>
          </a:p>
        </p:txBody>
      </p:sp>
      <p:sp>
        <p:nvSpPr>
          <p:cNvPr id="3" name="Slide Number Placeholder 2"/>
          <p:cNvSpPr>
            <a:spLocks noGrp="1"/>
          </p:cNvSpPr>
          <p:nvPr>
            <p:ph type="sldNum" sz="quarter" idx="18"/>
          </p:nvPr>
        </p:nvSpPr>
        <p:spPr/>
        <p:txBody>
          <a:bodyPr/>
          <a:lstStyle/>
          <a:p>
            <a:fld id="{8E22A6E6-357A-204A-8141-87424A8157F6}" type="slidenum">
              <a:rPr lang="en-US" smtClean="0"/>
              <a:t>8</a:t>
            </a:fld>
            <a:endParaRPr lang="en-US"/>
          </a:p>
        </p:txBody>
      </p:sp>
      <p:sp>
        <p:nvSpPr>
          <p:cNvPr id="4" name="TextBox 3"/>
          <p:cNvSpPr txBox="1"/>
          <p:nvPr/>
        </p:nvSpPr>
        <p:spPr>
          <a:xfrm>
            <a:off x="5943600" y="1447800"/>
            <a:ext cx="5791200" cy="2585323"/>
          </a:xfrm>
          <a:prstGeom prst="rect">
            <a:avLst/>
          </a:prstGeom>
          <a:noFill/>
        </p:spPr>
        <p:txBody>
          <a:bodyPr wrap="square" rtlCol="0">
            <a:spAutoFit/>
          </a:bodyPr>
          <a:lstStyle/>
          <a:p>
            <a:pPr marL="285750" indent="-285750">
              <a:buFont typeface="Arial" panose="020B0604020202020204" pitchFamily="34" charset="0"/>
              <a:buChar char="•"/>
            </a:pPr>
            <a:r>
              <a:rPr lang="en-US" sz="2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Provisional Safeguards</a:t>
            </a:r>
          </a:p>
          <a:p>
            <a:pPr marL="285750" indent="-285750">
              <a:buFont typeface="Arial" panose="020B0604020202020204" pitchFamily="34" charset="0"/>
              <a:buChar char="•"/>
            </a:pPr>
            <a:endParaRPr lang="en-US" sz="2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Global Safeguard Inquiry</a:t>
            </a:r>
          </a:p>
          <a:p>
            <a:pPr marL="285750" indent="-285750">
              <a:buFont typeface="Arial" panose="020B0604020202020204" pitchFamily="34" charset="0"/>
              <a:buChar char="•"/>
            </a:pPr>
            <a:endParaRPr lang="en-US" sz="2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Opportunities &amp; Threats for </a:t>
            </a:r>
            <a:r>
              <a:rPr lang="en-US" sz="2700" dirty="0" smtClean="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JVs</a:t>
            </a:r>
            <a:endParaRPr lang="en-US" sz="27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6132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E0AC5E-84F2-4D1F-8C9C-2099090CC3AF}"/>
              </a:ext>
            </a:extLst>
          </p:cNvPr>
          <p:cNvSpPr>
            <a:spLocks noGrp="1"/>
          </p:cNvSpPr>
          <p:nvPr>
            <p:ph type="sldNum" sz="quarter" idx="18"/>
          </p:nvPr>
        </p:nvSpPr>
        <p:spPr/>
        <p:txBody>
          <a:bodyPr/>
          <a:lstStyle/>
          <a:p>
            <a:fld id="{8E22A6E6-357A-204A-8141-87424A8157F6}" type="slidenum">
              <a:rPr lang="en-US" smtClean="0"/>
              <a:t>9</a:t>
            </a:fld>
            <a:endParaRPr lang="en-US"/>
          </a:p>
        </p:txBody>
      </p:sp>
      <p:sp>
        <p:nvSpPr>
          <p:cNvPr id="3" name="Text Placeholder 2">
            <a:extLst>
              <a:ext uri="{FF2B5EF4-FFF2-40B4-BE49-F238E27FC236}">
                <a16:creationId xmlns:a16="http://schemas.microsoft.com/office/drawing/2014/main" id="{07E36E94-8008-4F09-9282-B37D9C1ADCFC}"/>
              </a:ext>
            </a:extLst>
          </p:cNvPr>
          <p:cNvSpPr>
            <a:spLocks noGrp="1"/>
          </p:cNvSpPr>
          <p:nvPr>
            <p:ph type="body" sz="quarter" idx="19"/>
          </p:nvPr>
        </p:nvSpPr>
        <p:spPr/>
        <p:txBody>
          <a:bodyPr>
            <a:normAutofit fontScale="92500"/>
          </a:bodyPr>
          <a:lstStyle/>
          <a:p>
            <a:r>
              <a:rPr lang="en-CA" dirty="0">
                <a:solidFill>
                  <a:srgbClr val="FFFF00"/>
                </a:solidFill>
                <a:effectLst>
                  <a:outerShdw blurRad="38100" dist="38100" dir="2700000" algn="tl">
                    <a:srgbClr val="000000">
                      <a:alpha val="43137"/>
                    </a:srgbClr>
                  </a:outerShdw>
                </a:effectLst>
              </a:rPr>
              <a:t>The Government of Canada imposed provisional safeguards on 7 categories of steel products from October 25, 2018 – May 13, 2019</a:t>
            </a:r>
          </a:p>
          <a:p>
            <a:endParaRPr lang="en-CA" dirty="0">
              <a:solidFill>
                <a:srgbClr val="FFFF00"/>
              </a:solidFill>
            </a:endParaRPr>
          </a:p>
          <a:p>
            <a:endParaRPr lang="en-CA" dirty="0">
              <a:solidFill>
                <a:srgbClr val="FFFF00"/>
              </a:solidFill>
            </a:endParaRPr>
          </a:p>
        </p:txBody>
      </p:sp>
    </p:spTree>
    <p:extLst>
      <p:ext uri="{BB962C8B-B14F-4D97-AF65-F5344CB8AC3E}">
        <p14:creationId xmlns:p14="http://schemas.microsoft.com/office/powerpoint/2010/main" val="2430676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Bennett Jones 2017">
      <a:dk1>
        <a:srgbClr val="000000"/>
      </a:dk1>
      <a:lt1>
        <a:srgbClr val="FFFFFF"/>
      </a:lt1>
      <a:dk2>
        <a:srgbClr val="1D2529"/>
      </a:dk2>
      <a:lt2>
        <a:srgbClr val="EAEAEA"/>
      </a:lt2>
      <a:accent1>
        <a:srgbClr val="2DAF88"/>
      </a:accent1>
      <a:accent2>
        <a:srgbClr val="99BE3C"/>
      </a:accent2>
      <a:accent3>
        <a:srgbClr val="D17C2C"/>
      </a:accent3>
      <a:accent4>
        <a:srgbClr val="0076BB"/>
      </a:accent4>
      <a:accent5>
        <a:srgbClr val="D7DF23"/>
      </a:accent5>
      <a:accent6>
        <a:srgbClr val="00998D"/>
      </a:accent6>
      <a:hlink>
        <a:srgbClr val="00998D"/>
      </a:hlink>
      <a:folHlink>
        <a:srgbClr val="25414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Jpan" typeface="Yu Gothic Light"/>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DengXian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新細明體"/>
        <a:font script="Telu" typeface="Gautami"/>
        <a:font script="Ethi" typeface="Nyala"/>
        <a:font script="Jpan" typeface="Yu Gothic"/>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DengXian"/>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Jpan" typeface="Yu Gothic Light"/>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DengXian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新細明體"/>
        <a:font script="Telu" typeface="Gautami"/>
        <a:font script="Ethi" typeface="Nyala"/>
        <a:font script="Jpan" typeface="Yu Gothic"/>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DengXian"/>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BJ Template</Template>
  <TotalTime>511</TotalTime>
  <Words>7791</Words>
  <Application>Microsoft Office PowerPoint</Application>
  <PresentationFormat>Widescreen</PresentationFormat>
  <Paragraphs>676</Paragraphs>
  <Slides>54</Slides>
  <Notes>43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Verdana</vt:lpstr>
      <vt:lpstr>Wingdings</vt:lpstr>
      <vt:lpstr>Custom Design</vt:lpstr>
      <vt:lpstr>Energy Trade Law Issues</vt:lpstr>
      <vt:lpstr>PowerPoint Presentation</vt:lpstr>
      <vt:lpstr>PowerPoint Presentation</vt:lpstr>
      <vt:lpstr>What's the Problem? </vt:lpstr>
      <vt:lpstr>U.S. s. 232 Tariffs on Steel and Aluminum</vt:lpstr>
      <vt:lpstr>U.S. Section 232 Tariffs &amp; Canada’s Countermeasure Surtax (Cont’d)</vt:lpstr>
      <vt:lpstr>Remission for Countermeasures on Certain U.S. Imports – Available as of October 11, 2018 </vt:lpstr>
      <vt:lpstr>Canadian Safeguard Actions</vt:lpstr>
      <vt:lpstr>PowerPoint Presentation</vt:lpstr>
      <vt:lpstr>What Are Safeguards? </vt:lpstr>
      <vt:lpstr>Provisional Steel Safeguard Measures – Subject Goods</vt:lpstr>
      <vt:lpstr>Provisional Steel Safeguard Measures - Exclusions </vt:lpstr>
      <vt:lpstr>Key Dates in Global Safeguard Action</vt:lpstr>
      <vt:lpstr>Provisional Steel Safeguard Measures – Access Quantities </vt:lpstr>
      <vt:lpstr>Provisional Steel Safeguard Measures – TRQ</vt:lpstr>
      <vt:lpstr>Provisional Steel Safeguard Measures – TRQ</vt:lpstr>
      <vt:lpstr>Provisional Steel Safeguard Measures – TRQ</vt:lpstr>
      <vt:lpstr>Provisional Steel Safeguard Measures – Import Permits</vt:lpstr>
      <vt:lpstr>Trends in Canadian AD/CVD</vt:lpstr>
      <vt:lpstr>Special Import Measures Act (SIMA)</vt:lpstr>
      <vt:lpstr>Key Features of Canadian AD/CVD Regime</vt:lpstr>
      <vt:lpstr>AD/CVD Measures and Changes to SIMA</vt:lpstr>
      <vt:lpstr>Current SIMA Measures in Force </vt:lpstr>
      <vt:lpstr>Current SIMA Measures in Force </vt:lpstr>
      <vt:lpstr>Current SIMA Measures in Force (Cont’d) </vt:lpstr>
      <vt:lpstr>Current SIMA Measures in Force (Cont’d)</vt:lpstr>
      <vt:lpstr>Current SIMA Measures in Force (Cont’d)</vt:lpstr>
      <vt:lpstr>Current SIMA Measures in Force (Cont’d)</vt:lpstr>
      <vt:lpstr>Normal Value Reviews and prospective AD liability </vt:lpstr>
      <vt:lpstr>Company-Specific Normal Value &amp; Export Price Reviews </vt:lpstr>
      <vt:lpstr>No Ability to Appeal a Final Determination?</vt:lpstr>
      <vt:lpstr>SeAH v. EVRAZ</vt:lpstr>
      <vt:lpstr>SeAH v. EVRAZ (Cont’d)</vt:lpstr>
      <vt:lpstr>Possible impact of safeguards on future AD/CVD cases</vt:lpstr>
      <vt:lpstr>U.S.-Mexico-Canada Agreement</vt:lpstr>
      <vt:lpstr>NAFTA Renegotiations - USMCA</vt:lpstr>
      <vt:lpstr>USMCA – National Security (Section 232) Tariffs</vt:lpstr>
      <vt:lpstr>USMCA – National Security (Section 232) Tariffs (Cont’d)</vt:lpstr>
      <vt:lpstr>USMCA – National Security (Section 232) Tariffs (Cont’d)</vt:lpstr>
      <vt:lpstr>USMCA – Dispute Settlement for Trade Remedies</vt:lpstr>
      <vt:lpstr>USMCA – Dispute Settlement for Investors</vt:lpstr>
      <vt:lpstr>USMCA – Energy</vt:lpstr>
      <vt:lpstr>USMCA – Global Safeguards</vt:lpstr>
      <vt:lpstr>USMCA – No Canada-U.S. Government Procurement  </vt:lpstr>
      <vt:lpstr>So What Can You Do?</vt:lpstr>
      <vt:lpstr>Contracts: Allocations of Liabilities and Other Key Terms </vt:lpstr>
      <vt:lpstr>Contracts: Allocations of Liabilities and Other Key Terms </vt:lpstr>
      <vt:lpstr>Contracts: Allocations of Liabilities and Other Key Terms </vt:lpstr>
      <vt:lpstr>Contracts: Allocations of Liabilities and Other Key Terms (Cont’d)</vt:lpstr>
      <vt:lpstr>Contracts: Allocations of Liabilities and Other Key Terms (Cont’d)</vt:lpstr>
      <vt:lpstr>Other Considerations in Planning</vt:lpstr>
      <vt:lpstr>Other Considerations in Planning</vt:lpstr>
      <vt:lpstr>PowerPoint Presentation</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Tariffs, Trade Wars, Safeguards and Managing the Risks</dc:title>
  <dc:subject/>
  <dc:creator/>
  <cp:keywords/>
  <dc:description/>
  <cp:lastModifiedBy>Rosanna Porter</cp:lastModifiedBy>
  <cp:revision>78</cp:revision>
  <cp:lastPrinted>2019-01-31T18:58:45Z</cp:lastPrinted>
  <dcterms:created xsi:type="dcterms:W3CDTF">2018-11-12T17:56:02Z</dcterms:created>
  <dcterms:modified xsi:type="dcterms:W3CDTF">2019-01-31T19:00:24Z</dcterms:modified>
  <cp:category/>
</cp:coreProperties>
</file>